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26"/>
  </p:notesMasterIdLst>
  <p:handoutMasterIdLst>
    <p:handoutMasterId r:id="rId27"/>
  </p:handoutMasterIdLst>
  <p:sldIdLst>
    <p:sldId id="297" r:id="rId3"/>
    <p:sldId id="298" r:id="rId4"/>
    <p:sldId id="319" r:id="rId5"/>
    <p:sldId id="322" r:id="rId6"/>
    <p:sldId id="315" r:id="rId7"/>
    <p:sldId id="323" r:id="rId8"/>
    <p:sldId id="301" r:id="rId9"/>
    <p:sldId id="324" r:id="rId10"/>
    <p:sldId id="302" r:id="rId11"/>
    <p:sldId id="304" r:id="rId12"/>
    <p:sldId id="307" r:id="rId13"/>
    <p:sldId id="306" r:id="rId14"/>
    <p:sldId id="332" r:id="rId15"/>
    <p:sldId id="331" r:id="rId16"/>
    <p:sldId id="259" r:id="rId17"/>
    <p:sldId id="276" r:id="rId18"/>
    <p:sldId id="261" r:id="rId19"/>
    <p:sldId id="262" r:id="rId20"/>
    <p:sldId id="263" r:id="rId21"/>
    <p:sldId id="265" r:id="rId22"/>
    <p:sldId id="289" r:id="rId23"/>
    <p:sldId id="267" r:id="rId24"/>
    <p:sldId id="272" r:id="rId25"/>
  </p:sldIdLst>
  <p:sldSz cx="24384000" cy="13716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16F"/>
    <a:srgbClr val="245794"/>
    <a:srgbClr val="122B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671" autoAdjust="0"/>
  </p:normalViewPr>
  <p:slideViewPr>
    <p:cSldViewPr>
      <p:cViewPr varScale="1">
        <p:scale>
          <a:sx n="34" d="100"/>
          <a:sy n="34" d="100"/>
        </p:scale>
        <p:origin x="-126" y="-27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60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FE464B-173E-4928-BD09-CC49BF33F88C}" type="datetimeFigureOut">
              <a:rPr lang="uk-UA"/>
              <a:pPr>
                <a:defRPr/>
              </a:pPr>
              <a:t>18.06.2018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F3EBCC-A394-4288-B5F7-D99426692F1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3905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666B9-7052-406B-A934-13010D44795B}" type="datetimeFigureOut">
              <a:rPr lang="ru-RU" smtClean="0"/>
              <a:pPr/>
              <a:t>18.06.2018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81C5C-CCB0-4C44-9128-C22EAF4B0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399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532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774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21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439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217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031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9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94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9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945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9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94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439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C5C-CCB0-4C44-9128-C22EAF4B008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38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6/18/2018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46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D822AF-DE5D-4EC3-89C0-0315FC1D2BC1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18.06.2018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802BF-A84F-4E15-8AE1-81A87B1069A3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610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6/18/2018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498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6/18/2018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56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6/18/2018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15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4" y="546100"/>
            <a:ext cx="8022168" cy="2324100"/>
          </a:xfrm>
          <a:prstGeom prst="rect">
            <a:avLst/>
          </a:prstGeom>
        </p:spPr>
        <p:txBody>
          <a:bodyPr lIns="217709" tIns="108855" rIns="217709" bIns="108855" anchor="b"/>
          <a:lstStyle>
            <a:lvl1pPr algn="l"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33467" y="546105"/>
            <a:ext cx="13631333" cy="11706226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4" y="2870205"/>
            <a:ext cx="8022168" cy="9382126"/>
          </a:xfrm>
          <a:prstGeom prst="rect">
            <a:avLst/>
          </a:prstGeom>
        </p:spPr>
        <p:txBody>
          <a:bodyPr lIns="217709" tIns="108855" rIns="217709" bIns="108855"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D822AF-DE5D-4EC3-89C0-0315FC1D2BC1}" type="datetimeFigureOut">
              <a:rPr lang="ru-RU"/>
              <a:pPr>
                <a:defRPr/>
              </a:pPr>
              <a:t>18.06.2018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331200" y="12712700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475200" y="12712700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1802BF-A84F-4E15-8AE1-81A87B1069A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 advClick="0" advTm="25038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6/18/2018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1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6/18/2018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66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6/18/2018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72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6/18/2018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37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6/18/2018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9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6/18/2018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46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6/18/2018</a:t>
            </a:fld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2600" dirty="0">
              <a:solidFill>
                <a:srgbClr val="E7E6E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09CEB3EB-F4F2-46F4-8867-D3C68411A9A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algn="l"/>
              <a:t>‹#›</a:t>
            </a:fld>
            <a:endParaRPr lang="en-US" sz="2900" dirty="0">
              <a:solidFill>
                <a:srgbClr val="E7E6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550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jpeg"/><Relationship Id="rId7" Type="http://schemas.openxmlformats.org/officeDocument/2006/relationships/hyperlink" Target="http://www.kv.npu.gov.ua/mvs/doccatalog/document?id=20562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pu.gov.ua/mvs/doccatalog/document?id=1932105" TargetMode="External"/><Relationship Id="rId5" Type="http://schemas.openxmlformats.org/officeDocument/2006/relationships/hyperlink" Target="http://zakon.rada.gov.ua/laws/show/580-19/page3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zakon.rada.gov.ua/laws/show/z0037-16" TargetMode="External"/><Relationship Id="rId4" Type="http://schemas.openxmlformats.org/officeDocument/2006/relationships/hyperlink" Target="http://zakon.rada.gov.ua/laws/show/z0559-1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7944" y="-34590"/>
            <a:ext cx="17206488" cy="1375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8544" y="0"/>
            <a:ext cx="7295456" cy="4553744"/>
          </a:xfrm>
          <a:prstGeom prst="rect">
            <a:avLst/>
          </a:prstGeom>
          <a:noFill/>
          <a:effectLst>
            <a:reflection blurRad="520700" endPos="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0592" y="4049688"/>
            <a:ext cx="6264696" cy="91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solidFill>
                  <a:srgbClr val="FFFF00"/>
                </a:solidFill>
              </a:rPr>
              <a:t>УВАГА!</a:t>
            </a:r>
          </a:p>
          <a:p>
            <a:pPr algn="ctr"/>
            <a:endParaRPr lang="uk-UA" sz="4800" dirty="0" smtClean="0">
              <a:solidFill>
                <a:srgbClr val="FFFF00"/>
              </a:solidFill>
            </a:endParaRPr>
          </a:p>
          <a:p>
            <a:pPr algn="ctr"/>
            <a:r>
              <a:rPr lang="uk-UA" sz="5000" dirty="0" smtClean="0">
                <a:solidFill>
                  <a:srgbClr val="FFFF00"/>
                </a:solidFill>
              </a:rPr>
              <a:t>ЗАПРОШУЄМО</a:t>
            </a:r>
            <a:r>
              <a:rPr lang="uk-UA" sz="5000" dirty="0" smtClean="0">
                <a:solidFill>
                  <a:prstClr val="white"/>
                </a:solidFill>
              </a:rPr>
              <a:t> </a:t>
            </a:r>
            <a:r>
              <a:rPr lang="uk-UA" sz="5000" dirty="0" smtClean="0">
                <a:solidFill>
                  <a:srgbClr val="FFFF00"/>
                </a:solidFill>
              </a:rPr>
              <a:t>НА СЛУЖБУ ДО ПІДРОЗДІЛІВ ГОЛОВНОГО УПРАВЛІННЯ НАЦІОНАЛЬНОЇ ПОЛІЦІЇ В КІРОВОГРАДСЬКІЙ ОБЛАСТІ!</a:t>
            </a:r>
            <a:endParaRPr lang="ru-RU" sz="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693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96" y="238382"/>
            <a:ext cx="2352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4919192" y="580572"/>
            <a:ext cx="15643737" cy="1763891"/>
          </a:xfrm>
          <a:prstGeom prst="rect">
            <a:avLst/>
          </a:prstGeom>
          <a:solidFill>
            <a:srgbClr val="212D62"/>
          </a:solidFill>
        </p:spPr>
        <p:txBody>
          <a:bodyPr vert="horz" wrap="square" lIns="0" tIns="100912" rIns="0" bIns="0" rtlCol="0" anchor="b">
            <a:spAutoFit/>
          </a:bodyPr>
          <a:lstStyle/>
          <a:p>
            <a:pPr marL="1192072" algn="ctr">
              <a:spcBef>
                <a:spcPts val="794"/>
              </a:spcBef>
            </a:pP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ДЕТАЛЬНИЙ ПЕРЕЛІК ВІДКРИТИХ </a:t>
            </a: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ВАКАНСІЙ</a:t>
            </a:r>
            <a:r>
              <a:rPr lang="en-US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 </a:t>
            </a:r>
            <a:r>
              <a:rPr lang="uk-UA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/>
            </a:r>
            <a:br>
              <a:rPr lang="uk-UA" sz="3600" spc="36" dirty="0" smtClean="0">
                <a:solidFill>
                  <a:srgbClr val="EEEEEE"/>
                </a:solidFill>
                <a:latin typeface="Calibri"/>
                <a:cs typeface="Calibri"/>
              </a:rPr>
            </a:br>
            <a:r>
              <a:rPr lang="uk-UA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НА ПОСАДИ ПОЛІЦЕЙСЬКИХ ІЗОЛЯТОРІВ ТИМЧАСОВОГО ТРИМАННЯ</a:t>
            </a: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/>
            </a:r>
            <a:b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</a:b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 В КІРОВОГРАДСЬКІЙ ОБЛАСТІ 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966864" y="2686655"/>
            <a:ext cx="9577064" cy="20831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м. Світловодськ</a:t>
            </a:r>
          </a:p>
          <a:p>
            <a:pPr marL="302382" algn="just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</a:t>
            </a: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ізолятора </a:t>
            </a: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endParaRPr lang="ru-RU" sz="4000" b="1" dirty="0">
              <a:solidFill>
                <a:srgbClr val="122B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2382" algn="just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 </a:t>
            </a: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  - </a:t>
            </a: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вакансії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846136" y="8514184"/>
            <a:ext cx="9145016" cy="16586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</a:t>
            </a:r>
            <a:r>
              <a:rPr lang="uk-UA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Олександрія</a:t>
            </a:r>
            <a:endParaRPr lang="uk-UA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02382" algn="just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</a:t>
            </a: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ізолятора </a:t>
            </a: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</a:p>
          <a:p>
            <a:pPr marL="302382" algn="just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 </a:t>
            </a: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  - 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12343311" y="2537521"/>
            <a:ext cx="9649072" cy="25922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 lvl="0" indent="0" eaLnBrk="1" hangingPunct="1">
              <a:spcBef>
                <a:spcPts val="0"/>
              </a:spcBef>
              <a:buNone/>
            </a:pPr>
            <a:r>
              <a:rPr lang="uk-UA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</a:t>
            </a:r>
            <a:r>
              <a:rPr lang="uk-UA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Благовіщенське</a:t>
            </a:r>
            <a:endParaRPr lang="uk-UA" sz="4000" b="1" dirty="0">
              <a:solidFill>
                <a:srgbClr val="122B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2382" lvl="0" indent="0" algn="just" eaLnBrk="1" hangingPunct="1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ізолятора тимчасового</a:t>
            </a:r>
          </a:p>
          <a:p>
            <a:pPr marL="302382" lvl="0" indent="0" algn="just" eaLnBrk="1" hangingPunct="1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 № 6  - 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05079" y="8658200"/>
            <a:ext cx="9224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382" lvl="0">
              <a:spcBef>
                <a:spcPts val="0"/>
              </a:spcBef>
            </a:pPr>
            <a:r>
              <a:rPr lang="uk-UA" sz="40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м.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Знам’янка</a:t>
            </a:r>
          </a:p>
          <a:p>
            <a:pPr marL="302382" lvl="0">
              <a:spcBef>
                <a:spcPts val="0"/>
              </a:spcBef>
            </a:pP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</a:t>
            </a: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ізолятора тимчасового</a:t>
            </a:r>
          </a:p>
          <a:p>
            <a:pPr marL="302382" lvl="0" algn="just">
              <a:spcBef>
                <a:spcPts val="0"/>
              </a:spcBef>
            </a:pP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 № 4</a:t>
            </a: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вакансії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0826" y="5888504"/>
            <a:ext cx="91930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382" lvl="0">
              <a:spcBef>
                <a:spcPts val="0"/>
              </a:spcBef>
            </a:pPr>
            <a:r>
              <a:rPr lang="uk-UA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</a:t>
            </a:r>
            <a:r>
              <a:rPr lang="uk-UA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Долинська</a:t>
            </a:r>
            <a:endParaRPr lang="uk-UA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02382" lvl="0" algn="just">
              <a:spcBef>
                <a:spcPts val="0"/>
              </a:spcBef>
            </a:pPr>
            <a:r>
              <a:rPr lang="ru-RU" sz="36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ізолятора тимчасового</a:t>
            </a:r>
          </a:p>
          <a:p>
            <a:pPr marL="302382" lvl="0" algn="just">
              <a:spcBef>
                <a:spcPts val="0"/>
              </a:spcBef>
            </a:pPr>
            <a:r>
              <a:rPr lang="ru-RU" sz="36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 № </a:t>
            </a:r>
            <a:r>
              <a:rPr lang="ru-RU" sz="36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ru-RU" sz="36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6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вакансії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52040" y="5703838"/>
            <a:ext cx="9721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382" lvl="0">
              <a:spcBef>
                <a:spcPts val="0"/>
              </a:spcBef>
            </a:pPr>
            <a:r>
              <a:rPr lang="uk-UA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</a:t>
            </a:r>
            <a:r>
              <a:rPr lang="uk-UA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Мала Виска</a:t>
            </a:r>
          </a:p>
          <a:p>
            <a:pPr marL="302382" lvl="0">
              <a:spcBef>
                <a:spcPts val="0"/>
              </a:spcBef>
            </a:pP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ізолятора тимчасового</a:t>
            </a:r>
          </a:p>
          <a:p>
            <a:pPr marL="302382" lvl="0" algn="just">
              <a:spcBef>
                <a:spcPts val="0"/>
              </a:spcBef>
            </a:pP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тримання </a:t>
            </a: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40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ru-RU" sz="40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40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40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004339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58" y="215439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2902968" y="377280"/>
            <a:ext cx="20318982" cy="1800200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4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ВИМОГИ </a:t>
            </a:r>
            <a:r>
              <a:rPr lang="uk-UA" sz="4000" dirty="0">
                <a:solidFill>
                  <a:srgbClr val="FFFFFF"/>
                </a:solidFill>
                <a:latin typeface="Arial Black" panose="020B0A04020102020204" pitchFamily="34" charset="0"/>
              </a:rPr>
              <a:t>ДО ПОСАДИ </a:t>
            </a:r>
            <a:endParaRPr lang="uk-UA" sz="4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4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ПОЛІЦЕЙСЬКИЙ З ЛОГІСТИКИ, ОБЛІКУ ТА ЗБЕРЕЖЕННЯ РЕЧОВИХ ДОКАЗІВ І ОЗБРОЄННЯ</a:t>
            </a:r>
            <a:endParaRPr lang="uk-UA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2204" y="2735719"/>
            <a:ext cx="11191804" cy="44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ОСНОВНІ СЛУЖБОВІ ОБОВ'ЯЗКИ: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слідкувати за цілісністю прийнятих на зберігання речових доказів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вести обліки речових доказів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проводити звірки з судом на предмет необхідності знищення речових доказів, готувати відповідні документи для проведення таких дій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вести облік озброєння, закріпленого за підрозділом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відповідати за стан зберігання озброєння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endParaRPr lang="uk-UA" sz="2400" dirty="0" smtClean="0">
              <a:solidFill>
                <a:srgbClr val="122B4A"/>
              </a:solidFill>
              <a:latin typeface="Calibri" pitchFamily="34" charset="0"/>
            </a:endParaRP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endParaRPr lang="uk-UA" sz="2400" dirty="0">
              <a:solidFill>
                <a:srgbClr val="122B4A"/>
              </a:solidFill>
              <a:latin typeface="Calibri" pitchFamily="34" charset="0"/>
            </a:endParaRP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endParaRPr lang="uk-UA" sz="2400" dirty="0" smtClean="0">
              <a:solidFill>
                <a:srgbClr val="122B4A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ВИМОГИ ДО КАНДИДАТІВ: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 громадянство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України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вільне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володіння українською мовою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повна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загальна середня освіта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вік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від 18 років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знання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Конституції України, ЗУ «Про Національну поліцію», ЗУ «Про запобігання корупції», Кодексу України про адміністративні правопорушення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відсутність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офіцерського військового чи спеціального звання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2624048" y="2765385"/>
            <a:ext cx="11128972" cy="1031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БАЖАНІ ЯКОСТІ ТА НАВИЧКИ: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висока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мотивація та орієнтація на якісні зміни в державі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здатність швидко приймати рішення та діяти в екстремальних ситуаціях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дисциплінованість, організованість, відповідальність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комунікабельність, порядність, ввічливість, акуратність, стриманість, прагнення допомагати людям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вміння аргументовано висловлювати свою думку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досвід роботи з ПК (офісні програми, Інтернет) на рівні впевненого </a:t>
            </a: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користувача</a:t>
            </a:r>
          </a:p>
          <a:p>
            <a:pPr marL="471564" indent="-457200" algn="just" eaLnBrk="0" hangingPunct="0">
              <a:lnSpc>
                <a:spcPts val="3363"/>
              </a:lnSpc>
              <a:spcBef>
                <a:spcPts val="0"/>
              </a:spcBef>
              <a:buFont typeface="Arial" pitchFamily="34" charset="0"/>
              <a:buChar char="•"/>
            </a:pPr>
            <a:endParaRPr lang="uk-UA" sz="12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МИ ПРОПОНУЄМО:</a:t>
            </a:r>
          </a:p>
          <a:p>
            <a:pPr marL="14364" algn="just" eaLnBrk="0" hangingPunct="0">
              <a:lnSpc>
                <a:spcPts val="3363"/>
              </a:lnSpc>
              <a:spcBef>
                <a:spcPts val="0"/>
              </a:spcBef>
            </a:pP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•  </a:t>
            </a: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зарплату 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від </a:t>
            </a: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7000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грн. (після успішного проходження первинної професійної підготовки);</a:t>
            </a:r>
          </a:p>
          <a:p>
            <a:pPr marL="14364" algn="just" eaLnBrk="0" hangingPunct="0">
              <a:lnSpc>
                <a:spcPts val="3363"/>
              </a:lnSpc>
              <a:spcBef>
                <a:spcPts val="0"/>
              </a:spcBef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• 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соціальне забезпечення згідно діючого законодавства;</a:t>
            </a:r>
          </a:p>
          <a:p>
            <a:pPr marL="14364" algn="just" eaLnBrk="0" hangingPunct="0">
              <a:lnSpc>
                <a:spcPts val="3363"/>
              </a:lnSpc>
              <a:spcBef>
                <a:spcPts val="0"/>
              </a:spcBef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• професійну підготовку за міжнародними стандартами;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 </a:t>
            </a: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 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можливість отримання вищої освіти у вищих навчальних закладах зі специфічними умовами навчання, які здійснюють підготовку поліцейських</a:t>
            </a:r>
          </a:p>
          <a:p>
            <a:pPr marL="14364" algn="just" eaLnBrk="0" hangingPunct="0">
              <a:lnSpc>
                <a:spcPts val="3363"/>
              </a:lnSpc>
              <a:spcBef>
                <a:spcPts val="0"/>
              </a:spcBef>
            </a:pPr>
            <a:r>
              <a:rPr lang="uk-UA" sz="2900" dirty="0" smtClean="0">
                <a:solidFill>
                  <a:srgbClr val="122B4A"/>
                </a:solidFill>
                <a:latin typeface="Calibri" pitchFamily="34" charset="0"/>
              </a:rPr>
              <a:t>•  </a:t>
            </a:r>
            <a:r>
              <a:rPr lang="uk-UA" sz="2900" dirty="0">
                <a:solidFill>
                  <a:srgbClr val="122B4A"/>
                </a:solidFill>
                <a:latin typeface="Calibri" pitchFamily="34" charset="0"/>
              </a:rPr>
              <a:t>перспективу кар'єрного росту.</a:t>
            </a:r>
          </a:p>
        </p:txBody>
      </p:sp>
    </p:spTree>
    <p:extLst>
      <p:ext uri="{BB962C8B-B14F-4D97-AF65-F5344CB8AC3E}">
        <p14:creationId xmlns:p14="http://schemas.microsoft.com/office/powerpoint/2010/main" xmlns="" val="2098342722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96" y="238382"/>
            <a:ext cx="2352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4919193" y="701621"/>
            <a:ext cx="15625736" cy="1763891"/>
          </a:xfrm>
          <a:prstGeom prst="rect">
            <a:avLst/>
          </a:prstGeom>
          <a:solidFill>
            <a:srgbClr val="212D62"/>
          </a:solidFill>
        </p:spPr>
        <p:txBody>
          <a:bodyPr vert="horz" wrap="square" lIns="0" tIns="100912" rIns="0" bIns="0" rtlCol="0" anchor="b">
            <a:spAutoFit/>
          </a:bodyPr>
          <a:lstStyle/>
          <a:p>
            <a:pPr marL="1192072" algn="ctr">
              <a:spcBef>
                <a:spcPts val="794"/>
              </a:spcBef>
            </a:pP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ДЕТАЛЬНИЙ ПЕРЕЛІК ВІДКРИТИХ ВАКАНСІЙ </a:t>
            </a: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НА ПОСАДИ ПОЛІЦЕЙСЬКИХ З ЛОГІСТИКИ, ОБЛІКУ ТА ЗБЕРЕЖЕННЯ РЕЧОВИХ ДОКАЗІВ І ОЗБРОЄННЯ </a:t>
            </a: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В КІРОВОГРАДСЬКІЙ ОБЛАСТІ 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326906" y="3251314"/>
            <a:ext cx="20090230" cy="2382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м. Благовіщенськ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логістики, обліку та збереження речових доказів і озброєння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Благовіщенського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 поліції Гайворонського відділу поліції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254898" y="6930008"/>
            <a:ext cx="20162238" cy="30243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смт. Устинівка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логістики, обліку та збереження речових доказів і озброєння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Устинівського відділення поліції Долинського відділу поліції ГУНП в області-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2696056" y="3251314"/>
            <a:ext cx="9721080" cy="25265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9743728" y="6543756"/>
            <a:ext cx="9687254" cy="30162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404373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58" y="224642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902968" y="521297"/>
            <a:ext cx="20154244" cy="1512167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ВИМОГИ </a:t>
            </a:r>
            <a:r>
              <a:rPr lang="uk-UA" sz="4900" dirty="0">
                <a:solidFill>
                  <a:srgbClr val="FFFFFF"/>
                </a:solidFill>
                <a:latin typeface="Arial Black" panose="020B0A04020102020204" pitchFamily="34" charset="0"/>
              </a:rPr>
              <a:t>ДО ПОСАДИ </a:t>
            </a:r>
            <a:r>
              <a:rPr lang="ru-RU" sz="4900" dirty="0">
                <a:solidFill>
                  <a:srgbClr val="FFFFFF"/>
                </a:solidFill>
                <a:latin typeface="Arial Black" panose="020B0A04020102020204" pitchFamily="34" charset="0"/>
              </a:rPr>
              <a:t>ПОЛІЦЕЙСЬКИЙ-ВОДІЙ ВІДДІЛЕННЯ КОНВОЙНОЇ СЛУЖБИ ІЗОЛЯТОРА ТИМЧАСОВОГО ТРИМАННЯ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86744" y="2744923"/>
            <a:ext cx="11212526" cy="45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1B41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ОСНОВНІ СЛУЖБОВІ ОБОВ’ЯЗКИ:</a:t>
            </a:r>
          </a:p>
          <a:p>
            <a:pPr>
              <a:buFont typeface="Arial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керувати службовим автомобілем</a:t>
            </a:r>
          </a:p>
          <a:p>
            <a:pPr>
              <a:buFont typeface="Arial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відповідати за стан збереження та своєчасне обслуговування службового автотранспорту</a:t>
            </a:r>
          </a:p>
          <a:p>
            <a:pPr>
              <a:buFont typeface="Arial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своєчасно реагувати на заяви та повідомлення про вчинення правопорушення</a:t>
            </a:r>
          </a:p>
          <a:p>
            <a:pPr>
              <a:buFont typeface="Arial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забезпечувати прибуття на службовому автомобілі на місце події інших працівників поліції у визначений термін</a:t>
            </a:r>
          </a:p>
          <a:p>
            <a:pPr>
              <a:buFont typeface="Arial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припиняти правопорушення</a:t>
            </a:r>
          </a:p>
          <a:p>
            <a:pPr>
              <a:buFont typeface="Arial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надавати домедичну допомогу громадянам, які її потребують</a:t>
            </a:r>
          </a:p>
          <a:p>
            <a:pPr marL="25400">
              <a:buFont typeface="Arial" panose="020B0604020202020204" pitchFamily="34" charset="0"/>
              <a:buChar char="•"/>
            </a:pPr>
            <a:endParaRPr lang="uk-UA" sz="2800" b="1" dirty="0">
              <a:solidFill>
                <a:srgbClr val="1B416F"/>
              </a:solidFill>
              <a:latin typeface="Calibri" pitchFamily="34" charset="0"/>
            </a:endParaRPr>
          </a:p>
          <a:p>
            <a:pPr marL="25400">
              <a:buFont typeface="Arial" panose="020B0604020202020204" pitchFamily="34" charset="0"/>
              <a:buChar char="•"/>
            </a:pPr>
            <a:endParaRPr lang="uk-UA" sz="2800" b="1" dirty="0" smtClean="0">
              <a:solidFill>
                <a:srgbClr val="1B416F"/>
              </a:solidFill>
              <a:latin typeface="Calibri" pitchFamily="34" charset="0"/>
            </a:endParaRPr>
          </a:p>
          <a:p>
            <a:pPr marL="25400">
              <a:buFont typeface="Arial" panose="020B0604020202020204" pitchFamily="34" charset="0"/>
              <a:buChar char="•"/>
            </a:pPr>
            <a:endParaRPr lang="uk-UA" sz="800" b="1" dirty="0" smtClean="0">
              <a:solidFill>
                <a:srgbClr val="122B4A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ВИМОГИ ДО КАНДИДАТІВ:</a:t>
            </a:r>
          </a:p>
          <a:p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  громадянство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України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вік від 18 років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вільне володіння українською мовою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повна загальна середня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освіта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знання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Конституції України, ЗУ «Про Національну поліцію», ЗУ «Про запобігання корупції», Кодексу України про адміністративні правопорушення, </a:t>
            </a:r>
            <a:endParaRPr lang="uk-UA" sz="2800" dirty="0" smtClean="0">
              <a:solidFill>
                <a:srgbClr val="1B416F"/>
              </a:solidFill>
              <a:latin typeface="Calibri" pitchFamily="34" charset="0"/>
            </a:endParaRP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наявність посвідчення водія категорії В</a:t>
            </a:r>
            <a:r>
              <a:rPr lang="ru-RU" sz="2800" dirty="0" smtClean="0">
                <a:solidFill>
                  <a:srgbClr val="1B416F"/>
                </a:solidFill>
                <a:latin typeface="Calibri" pitchFamily="34" charset="0"/>
              </a:rPr>
              <a:t>, </a:t>
            </a:r>
            <a:r>
              <a:rPr lang="ru-RU" sz="2800" dirty="0">
                <a:solidFill>
                  <a:srgbClr val="1B416F"/>
                </a:solidFill>
                <a:latin typeface="Calibri" pitchFamily="34" charset="0"/>
              </a:rPr>
              <a:t>С, D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відсутність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офіцерського військового чи спеціального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звання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347562" y="2744922"/>
            <a:ext cx="11365718" cy="1031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БАЖАНІ ЯКОСТІ ТА НАВИЧКИ: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висока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мотивація та орієнтація на якісні зміни в державі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аналітичні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здібності, здатність систематизувати, узагальнювати інформацію, комунікабельність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неупередженість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, порядність, чесність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самостійність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, організованість, відповідальність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наполегливість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, рішучість, стриманість, здатність швидко приймати рішення в умовах обмеженого часу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стійкість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до стресу, емоційних та фізичних навантажень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вміння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аргументовано висловлювати свою думку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прагнення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до розвитку та самовдосконалення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досвід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роботи з ПК (офісні програми, Інтернет) на рівні впевненого користувача</a:t>
            </a:r>
          </a:p>
          <a:p>
            <a:pPr marL="25400">
              <a:lnSpc>
                <a:spcPts val="3363"/>
              </a:lnSpc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МИ ПРОПОНУЄМО:</a:t>
            </a:r>
          </a:p>
          <a:p>
            <a:pPr marL="25400">
              <a:lnSpc>
                <a:spcPts val="3363"/>
              </a:lnSpc>
            </a:pP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заробітну плату 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від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7700 грн. (після успішного проходження первинної професійної підготовки);</a:t>
            </a: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соціальне забезпечення згідно діючого законодавства;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професійну підготовку за міжнародними стандартами;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можливість отримання вищої освіти у вищих навчальних закладах зі специфічними умовами навчання, які здійснюють підготовку поліцейських</a:t>
            </a:r>
          </a:p>
          <a:p>
            <a:pPr marL="25400"/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перспективу кар'єрного росту</a:t>
            </a: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  <a:endParaRPr lang="uk-UA" sz="2900" dirty="0">
              <a:solidFill>
                <a:srgbClr val="222E6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559475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96" y="238382"/>
            <a:ext cx="2352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4919193" y="147623"/>
            <a:ext cx="15625736" cy="2317889"/>
          </a:xfrm>
          <a:prstGeom prst="rect">
            <a:avLst/>
          </a:prstGeom>
          <a:solidFill>
            <a:srgbClr val="212D62"/>
          </a:solidFill>
        </p:spPr>
        <p:txBody>
          <a:bodyPr vert="horz" wrap="square" lIns="0" tIns="100912" rIns="0" bIns="0" rtlCol="0" anchor="b">
            <a:spAutoFit/>
          </a:bodyPr>
          <a:lstStyle/>
          <a:p>
            <a:pPr marL="1192072" algn="ctr">
              <a:spcBef>
                <a:spcPts val="794"/>
              </a:spcBef>
            </a:pP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ДЕТАЛЬНИЙ ПЕРЕЛІК ВІДКРИТИХ ВАКАНСІЙ </a:t>
            </a: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НА ПОСАДУ </a:t>
            </a: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ПОЛІЦЕЙСЬКИЙ-ВОДІЙ ВІДДІЛЕННЯ КОНВОЙНОЇ СЛУЖБИ ІЗОЛЯТОРА ТИМЧАСОВОГО ТРИМАННЯ</a:t>
            </a:r>
            <a:b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</a:br>
            <a:endParaRPr lang="ru-RU" sz="3600" spc="36" dirty="0">
              <a:solidFill>
                <a:srgbClr val="EEEEEE"/>
              </a:solidFill>
              <a:latin typeface="Calibri"/>
              <a:cs typeface="Calibri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2326906" y="5649529"/>
            <a:ext cx="20090230" cy="2382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м. Олександрія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Поліцейський-водій відділення конвойної </a:t>
            </a: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err="1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ізолятора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тимчасового тримання № 7 (м. Олександрія)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421045" y="6543756"/>
            <a:ext cx="20550022" cy="32231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2696056" y="3251314"/>
            <a:ext cx="9721080" cy="25265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9743728" y="6543756"/>
            <a:ext cx="9687254" cy="30162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374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33075" y="13279438"/>
            <a:ext cx="146050" cy="204787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" sz="1700" spc="50" dirty="0">
              <a:latin typeface="Arial"/>
              <a:cs typeface="+mn-cs"/>
            </a:endParaRPr>
          </a:p>
        </p:txBody>
      </p:sp>
      <p:pic>
        <p:nvPicPr>
          <p:cNvPr id="1331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0" y="1313384"/>
            <a:ext cx="486092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36800" y="7937500"/>
            <a:ext cx="20080336" cy="17287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8300" dirty="0">
                <a:solidFill>
                  <a:schemeClr val="bg1"/>
                </a:solidFill>
              </a:rPr>
              <a:t>ПРОЦЕС ВІДБОРУ ПОЛІЦЕЙСЬКИХ</a:t>
            </a:r>
            <a:endParaRPr lang="uk-UA" sz="83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7124" y="2135188"/>
            <a:ext cx="15385355" cy="2274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7709" tIns="108855" rIns="217709" bIns="108855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222E63"/>
                </a:solidFill>
              </a:rPr>
              <a:t>Процес відбору до Національної поліції України регламентований ст.ст.47-56 </a:t>
            </a:r>
            <a:r>
              <a:rPr lang="ru-RU" sz="2800" dirty="0" smtClean="0">
                <a:solidFill>
                  <a:srgbClr val="222E63"/>
                </a:solidFill>
              </a:rPr>
              <a:t>ЗУ </a:t>
            </a:r>
            <a:r>
              <a:rPr lang="ru-RU" sz="2800" dirty="0">
                <a:solidFill>
                  <a:srgbClr val="222E63"/>
                </a:solidFill>
              </a:rPr>
              <a:t>«Про Національну поліцію» </a:t>
            </a:r>
            <a:r>
              <a:rPr lang="ru-RU" sz="2800" dirty="0" smtClean="0">
                <a:solidFill>
                  <a:srgbClr val="222E63"/>
                </a:solidFill>
              </a:rPr>
              <a:t>та </a:t>
            </a:r>
            <a:r>
              <a:rPr lang="ru-RU" sz="2800" dirty="0">
                <a:solidFill>
                  <a:srgbClr val="222E63"/>
                </a:solidFill>
              </a:rPr>
              <a:t>наказом </a:t>
            </a:r>
            <a:r>
              <a:rPr lang="ru-RU" sz="2800" dirty="0" smtClean="0">
                <a:solidFill>
                  <a:srgbClr val="222E63"/>
                </a:solidFill>
              </a:rPr>
              <a:t>МВС України </a:t>
            </a:r>
            <a:r>
              <a:rPr lang="ru-RU" sz="2800" dirty="0">
                <a:solidFill>
                  <a:srgbClr val="222E63"/>
                </a:solidFill>
              </a:rPr>
              <a:t>№ </a:t>
            </a:r>
            <a:r>
              <a:rPr lang="ru-RU" sz="2800" dirty="0" smtClean="0">
                <a:solidFill>
                  <a:srgbClr val="222E63"/>
                </a:solidFill>
              </a:rPr>
              <a:t>1631 </a:t>
            </a:r>
            <a:r>
              <a:rPr lang="ru-RU" sz="2800" dirty="0">
                <a:solidFill>
                  <a:srgbClr val="222E63"/>
                </a:solidFill>
              </a:rPr>
              <a:t>від 25.12.2015. </a:t>
            </a:r>
            <a:r>
              <a:rPr lang="uk" sz="2800" dirty="0">
                <a:solidFill>
                  <a:srgbClr val="222E63"/>
                </a:solidFill>
              </a:rPr>
              <a:t>Конкурс складається з окремих етапів, для кожного з яких встановлено прохідний мінімум. Кандидати запрошуються на наступний етап лише за умови успішного проходження попереднього. Кандидати, які без поважних причин не з'явились на конкурсний етап в призначений час, не допускаються до подальшої участі в конкурсі.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3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TextBox 15"/>
          <p:cNvSpPr txBox="1">
            <a:spLocks noChangeArrowheads="1"/>
          </p:cNvSpPr>
          <p:nvPr/>
        </p:nvSpPr>
        <p:spPr bwMode="auto">
          <a:xfrm>
            <a:off x="5143500" y="7143750"/>
            <a:ext cx="9525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spAutoFit/>
          </a:bodyPr>
          <a:lstStyle/>
          <a:p>
            <a:endParaRPr lang="uk-UA" dirty="0">
              <a:latin typeface="Calibri" pitchFamily="34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1714500" y="7286625"/>
            <a:ext cx="6667500" cy="6810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bg2">
                  <a:lumMod val="50000"/>
                </a:schemeClr>
              </a:solidFill>
              <a:latin typeface="Myriad Pro Cond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572500" y="7000875"/>
            <a:ext cx="1333500" cy="1835150"/>
          </a:xfrm>
          <a:prstGeom prst="rect">
            <a:avLst/>
          </a:prstGeom>
        </p:spPr>
        <p:txBody>
          <a:bodyPr lIns="217709" tIns="108855" rIns="217709" bIns="10885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5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Myriad Pro Cond"/>
                <a:cs typeface="Times New Roman" pitchFamily="18" charset="0"/>
              </a:rPr>
              <a:t>5</a:t>
            </a:r>
            <a:endParaRPr lang="ru-RU" sz="10500" dirty="0">
              <a:solidFill>
                <a:schemeClr val="bg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41" name="Прямоугольник 28"/>
          <p:cNvSpPr>
            <a:spLocks noChangeArrowheads="1"/>
          </p:cNvSpPr>
          <p:nvPr/>
        </p:nvSpPr>
        <p:spPr bwMode="auto">
          <a:xfrm>
            <a:off x="3190999" y="596859"/>
            <a:ext cx="20234149" cy="1050925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4900" dirty="0">
                <a:solidFill>
                  <a:srgbClr val="FFFFFF"/>
                </a:solidFill>
                <a:latin typeface="Calibri" pitchFamily="34" charset="0"/>
              </a:rPr>
              <a:t>ЕТАПИ ВІДБОРУ</a:t>
            </a:r>
          </a:p>
        </p:txBody>
      </p:sp>
      <p:sp>
        <p:nvSpPr>
          <p:cNvPr id="14342" name="Прямоугольник 48"/>
          <p:cNvSpPr>
            <a:spLocks noChangeArrowheads="1"/>
          </p:cNvSpPr>
          <p:nvPr/>
        </p:nvSpPr>
        <p:spPr bwMode="auto">
          <a:xfrm>
            <a:off x="16729075" y="2135187"/>
            <a:ext cx="669607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ts val="2688"/>
              </a:lnSpc>
            </a:pPr>
            <a:endParaRPr lang="uk-UA" sz="28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lnSpc>
                <a:spcPts val="2688"/>
              </a:lnSpc>
            </a:pPr>
            <a:r>
              <a:rPr lang="uk-UA" sz="2800" dirty="0" smtClean="0">
                <a:solidFill>
                  <a:srgbClr val="222E63"/>
                </a:solidFill>
                <a:latin typeface="Calibri" pitchFamily="34" charset="0"/>
              </a:rPr>
              <a:t>Послідовність </a:t>
            </a: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етапів та їх зміст може змінюватись залежно від посади, на яку оголошується конкурс. Процедура проходження </a:t>
            </a:r>
            <a:r>
              <a:rPr lang="uk-UA" sz="2800" dirty="0" smtClean="0">
                <a:solidFill>
                  <a:srgbClr val="222E63"/>
                </a:solidFill>
                <a:latin typeface="Calibri" pitchFamily="34" charset="0"/>
              </a:rPr>
              <a:t>конкурсу </a:t>
            </a: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описується в оголошенні про проведення конкурсу.</a:t>
            </a:r>
          </a:p>
        </p:txBody>
      </p:sp>
      <p:sp>
        <p:nvSpPr>
          <p:cNvPr id="14343" name="Прямоугольник 49"/>
          <p:cNvSpPr>
            <a:spLocks noChangeArrowheads="1"/>
          </p:cNvSpPr>
          <p:nvPr/>
        </p:nvSpPr>
        <p:spPr bwMode="auto">
          <a:xfrm>
            <a:off x="1894856" y="5260975"/>
            <a:ext cx="5328592" cy="914400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ЗАЯВКА НА УЧАСТЬ У КОНКУРСІ</a:t>
            </a:r>
          </a:p>
        </p:txBody>
      </p:sp>
      <p:pic>
        <p:nvPicPr>
          <p:cNvPr id="14344" name="Рисунок 5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25" y="5260975"/>
            <a:ext cx="500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>
            <a:off x="1627188" y="6278563"/>
            <a:ext cx="5905500" cy="865187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" sz="2800" dirty="0">
                <a:solidFill>
                  <a:srgbClr val="222E63"/>
                </a:solidFill>
                <a:latin typeface="Calibri"/>
                <a:cs typeface="+mn-cs"/>
              </a:rPr>
              <a:t>Заповнення </a:t>
            </a:r>
            <a:r>
              <a:rPr lang="uk" sz="2800" dirty="0" smtClean="0">
                <a:solidFill>
                  <a:srgbClr val="222E63"/>
                </a:solidFill>
                <a:latin typeface="Calibri"/>
                <a:cs typeface="+mn-cs"/>
              </a:rPr>
              <a:t> онлайн анкети </a:t>
            </a:r>
            <a:r>
              <a:rPr lang="uk" sz="2800" dirty="0">
                <a:solidFill>
                  <a:srgbClr val="222E63"/>
                </a:solidFill>
                <a:latin typeface="Calibri"/>
                <a:cs typeface="+mn-cs"/>
              </a:rPr>
              <a:t>та надання </a:t>
            </a:r>
            <a:r>
              <a:rPr lang="uk" sz="2800" dirty="0" smtClean="0">
                <a:solidFill>
                  <a:srgbClr val="222E63"/>
                </a:solidFill>
                <a:latin typeface="Calibri"/>
                <a:cs typeface="+mn-cs"/>
              </a:rPr>
              <a:t>необхідних документів</a:t>
            </a:r>
            <a:endParaRPr lang="uk" sz="2800" dirty="0">
              <a:solidFill>
                <a:srgbClr val="222E63"/>
              </a:solidFill>
              <a:latin typeface="Calibri"/>
              <a:cs typeface="+mn-cs"/>
            </a:endParaRPr>
          </a:p>
        </p:txBody>
      </p:sp>
      <p:pic>
        <p:nvPicPr>
          <p:cNvPr id="14346" name="Рисунок 5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254624"/>
            <a:ext cx="547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Прямоугольник 54"/>
          <p:cNvSpPr>
            <a:spLocks noChangeArrowheads="1"/>
          </p:cNvSpPr>
          <p:nvPr/>
        </p:nvSpPr>
        <p:spPr bwMode="auto">
          <a:xfrm>
            <a:off x="9312275" y="5273675"/>
            <a:ext cx="5586413" cy="822325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955800"/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ТЕСТУВАННЯ</a:t>
            </a:r>
          </a:p>
        </p:txBody>
      </p:sp>
      <p:sp>
        <p:nvSpPr>
          <p:cNvPr id="14348" name="Прямоугольник 1"/>
          <p:cNvSpPr>
            <a:spLocks noChangeArrowheads="1"/>
          </p:cNvSpPr>
          <p:nvPr/>
        </p:nvSpPr>
        <p:spPr bwMode="auto">
          <a:xfrm>
            <a:off x="9210675" y="6085822"/>
            <a:ext cx="565943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25"/>
              </a:spcAft>
            </a:pP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Оцінка рівня </a:t>
            </a:r>
            <a:r>
              <a:rPr lang="uk-UA" sz="2800" dirty="0" smtClean="0">
                <a:solidFill>
                  <a:srgbClr val="222E63"/>
                </a:solidFill>
                <a:latin typeface="Calibri" pitchFamily="34" charset="0"/>
              </a:rPr>
              <a:t>логічного й аналітичного мислення та </a:t>
            </a: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професійних </a:t>
            </a:r>
            <a:r>
              <a:rPr lang="uk-UA" sz="2800" dirty="0" smtClean="0">
                <a:solidFill>
                  <a:srgbClr val="222E63"/>
                </a:solidFill>
                <a:latin typeface="Calibri" pitchFamily="34" charset="0"/>
              </a:rPr>
              <a:t>знань</a:t>
            </a:r>
            <a:endParaRPr lang="uk-UA" sz="2800" dirty="0">
              <a:solidFill>
                <a:srgbClr val="222E63"/>
              </a:solidFill>
              <a:latin typeface="Calibri" pitchFamily="34" charset="0"/>
            </a:endParaRPr>
          </a:p>
          <a:p>
            <a:pPr algn="ctr">
              <a:spcAft>
                <a:spcPts val="625"/>
              </a:spcAft>
            </a:pPr>
            <a:endParaRPr lang="uk-UA" sz="2800" dirty="0">
              <a:solidFill>
                <a:srgbClr val="222E63"/>
              </a:solidFill>
              <a:latin typeface="Calibri" pitchFamily="34" charset="0"/>
            </a:endParaRPr>
          </a:p>
        </p:txBody>
      </p:sp>
      <p:pic>
        <p:nvPicPr>
          <p:cNvPr id="14349" name="Рисунок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29075" y="5202238"/>
            <a:ext cx="54768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Прямоугольник 56"/>
          <p:cNvSpPr>
            <a:spLocks noChangeArrowheads="1"/>
          </p:cNvSpPr>
          <p:nvPr/>
        </p:nvSpPr>
        <p:spPr bwMode="auto">
          <a:xfrm>
            <a:off x="17418050" y="5248275"/>
            <a:ext cx="6007099" cy="828675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016000"/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МЕДИЧНЕ ОБСТЕЖЕННЯ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18050" y="6221413"/>
            <a:ext cx="60071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318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" sz="2600" dirty="0">
                <a:solidFill>
                  <a:srgbClr val="222E63"/>
                </a:solidFill>
                <a:latin typeface="Calibri"/>
                <a:cs typeface="+mn-cs"/>
              </a:rPr>
              <a:t>Медичний огляд з </a:t>
            </a:r>
            <a:r>
              <a:rPr lang="uk" sz="2600" dirty="0" smtClean="0">
                <a:solidFill>
                  <a:srgbClr val="222E63"/>
                </a:solidFill>
                <a:latin typeface="Calibri"/>
                <a:cs typeface="+mn-cs"/>
              </a:rPr>
              <a:t>метою встановлення </a:t>
            </a:r>
            <a:r>
              <a:rPr lang="uk" sz="2600" dirty="0">
                <a:solidFill>
                  <a:srgbClr val="222E63"/>
                </a:solidFill>
                <a:latin typeface="Calibri"/>
                <a:cs typeface="+mn-cs"/>
              </a:rPr>
              <a:t>придатності кандидатів за станом фізичного </a:t>
            </a:r>
            <a:r>
              <a:rPr lang="uk" sz="2600" dirty="0" smtClean="0">
                <a:solidFill>
                  <a:srgbClr val="222E63"/>
                </a:solidFill>
                <a:latin typeface="Calibri"/>
                <a:cs typeface="+mn-cs"/>
              </a:rPr>
              <a:t>та психічного </a:t>
            </a:r>
            <a:r>
              <a:rPr lang="uk" sz="2600" dirty="0">
                <a:solidFill>
                  <a:srgbClr val="222E63"/>
                </a:solidFill>
                <a:latin typeface="Calibri"/>
                <a:cs typeface="+mn-cs"/>
              </a:rPr>
              <a:t>здоров'я</a:t>
            </a:r>
          </a:p>
        </p:txBody>
      </p:sp>
      <p:pic>
        <p:nvPicPr>
          <p:cNvPr id="14352" name="Рисунок 5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850" y="7721600"/>
            <a:ext cx="603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Прямоугольник 58"/>
          <p:cNvSpPr>
            <a:spLocks noChangeArrowheads="1"/>
          </p:cNvSpPr>
          <p:nvPr/>
        </p:nvSpPr>
        <p:spPr bwMode="auto">
          <a:xfrm>
            <a:off x="1894856" y="7742238"/>
            <a:ext cx="5328592" cy="798512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213"/>
              </a:lnSpc>
            </a:pPr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ПЕРЕВІРКА РІВНЯ ФІЗИЧНОЇ ПІДГОТОВКИ</a:t>
            </a:r>
          </a:p>
        </p:txBody>
      </p:sp>
      <p:sp>
        <p:nvSpPr>
          <p:cNvPr id="14354" name="Прямоугольник 59"/>
          <p:cNvSpPr>
            <a:spLocks noChangeArrowheads="1"/>
          </p:cNvSpPr>
          <p:nvPr/>
        </p:nvSpPr>
        <p:spPr bwMode="auto">
          <a:xfrm>
            <a:off x="1720743" y="8744137"/>
            <a:ext cx="51069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2800" dirty="0" smtClean="0">
                <a:solidFill>
                  <a:srgbClr val="222E63"/>
                </a:solidFill>
                <a:latin typeface="Calibri" pitchFamily="34" charset="0"/>
              </a:rPr>
              <a:t>Вправи на силу та витривалість</a:t>
            </a:r>
            <a:endParaRPr lang="uk-UA" sz="2800" dirty="0">
              <a:solidFill>
                <a:srgbClr val="222E63"/>
              </a:solidFill>
              <a:latin typeface="Calibri" pitchFamily="34" charset="0"/>
            </a:endParaRPr>
          </a:p>
        </p:txBody>
      </p:sp>
      <p:pic>
        <p:nvPicPr>
          <p:cNvPr id="14355" name="Рисунок 6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5650" y="7721600"/>
            <a:ext cx="536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Прямоугольник 61"/>
          <p:cNvSpPr>
            <a:spLocks noChangeArrowheads="1"/>
          </p:cNvSpPr>
          <p:nvPr/>
        </p:nvSpPr>
        <p:spPr bwMode="auto">
          <a:xfrm>
            <a:off x="9210675" y="7642225"/>
            <a:ext cx="5659438" cy="750888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47700"/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ПСИХОЛОГІЧНЕ ТЕСТУВАННЯ</a:t>
            </a:r>
          </a:p>
        </p:txBody>
      </p:sp>
      <p:sp>
        <p:nvSpPr>
          <p:cNvPr id="14357" name="Прямоугольник 3"/>
          <p:cNvSpPr>
            <a:spLocks noChangeArrowheads="1"/>
          </p:cNvSpPr>
          <p:nvPr/>
        </p:nvSpPr>
        <p:spPr bwMode="auto">
          <a:xfrm>
            <a:off x="8847138" y="8401050"/>
            <a:ext cx="62976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600" dirty="0">
                <a:solidFill>
                  <a:srgbClr val="222E63"/>
                </a:solidFill>
                <a:latin typeface="Calibri" pitchFamily="34" charset="0"/>
              </a:rPr>
              <a:t>Визначення психологічного портрету кандидата та проведення з ним інтерв′ю </a:t>
            </a:r>
          </a:p>
        </p:txBody>
      </p:sp>
      <p:pic>
        <p:nvPicPr>
          <p:cNvPr id="14358" name="Рисунок 6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29075" y="7648656"/>
            <a:ext cx="56038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Прямоугольник 63"/>
          <p:cNvSpPr>
            <a:spLocks noChangeArrowheads="1"/>
          </p:cNvSpPr>
          <p:nvPr/>
        </p:nvSpPr>
        <p:spPr bwMode="auto">
          <a:xfrm>
            <a:off x="17530854" y="7745412"/>
            <a:ext cx="6007099" cy="804863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238"/>
              </a:lnSpc>
            </a:pPr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СПІВБЕСІДА З ПОЛІЦЕЙСЬКОЮ КОМІСІЄЮ</a:t>
            </a:r>
          </a:p>
        </p:txBody>
      </p:sp>
      <p:sp>
        <p:nvSpPr>
          <p:cNvPr id="14360" name="Прямоугольник 4"/>
          <p:cNvSpPr>
            <a:spLocks noChangeArrowheads="1"/>
          </p:cNvSpPr>
          <p:nvPr/>
        </p:nvSpPr>
        <p:spPr bwMode="auto">
          <a:xfrm>
            <a:off x="17530854" y="8955877"/>
            <a:ext cx="63491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25"/>
              </a:spcAft>
            </a:pP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Оцінка відповідності кандидата вимогам до посади</a:t>
            </a:r>
          </a:p>
        </p:txBody>
      </p:sp>
      <p:sp>
        <p:nvSpPr>
          <p:cNvPr id="14361" name="Прямоугольник 64"/>
          <p:cNvSpPr>
            <a:spLocks noChangeArrowheads="1"/>
          </p:cNvSpPr>
          <p:nvPr/>
        </p:nvSpPr>
        <p:spPr bwMode="auto">
          <a:xfrm>
            <a:off x="8231188" y="9140041"/>
            <a:ext cx="698500" cy="14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0800"/>
            <a:r>
              <a:rPr lang="uk-UA" sz="10600" b="1" dirty="0" smtClean="0">
                <a:solidFill>
                  <a:srgbClr val="222E63"/>
                </a:solidFill>
                <a:latin typeface="Calibri" pitchFamily="34" charset="0"/>
              </a:rPr>
              <a:t>7</a:t>
            </a:r>
            <a:endParaRPr lang="uk-UA" sz="10600" b="1" dirty="0">
              <a:solidFill>
                <a:srgbClr val="222E63"/>
              </a:solidFill>
              <a:latin typeface="Calibri" pitchFamily="34" charset="0"/>
            </a:endParaRPr>
          </a:p>
        </p:txBody>
      </p:sp>
      <p:sp>
        <p:nvSpPr>
          <p:cNvPr id="14362" name="Прямоугольник 65"/>
          <p:cNvSpPr>
            <a:spLocks noChangeArrowheads="1"/>
          </p:cNvSpPr>
          <p:nvPr/>
        </p:nvSpPr>
        <p:spPr bwMode="auto">
          <a:xfrm>
            <a:off x="9234754" y="9457152"/>
            <a:ext cx="5794375" cy="847725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57300">
              <a:spcAft>
                <a:spcPts val="3150"/>
              </a:spcAft>
            </a:pPr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СПЕЦІАЛЬНА ПЕРЕВІРКА</a:t>
            </a:r>
          </a:p>
        </p:txBody>
      </p:sp>
      <p:sp>
        <p:nvSpPr>
          <p:cNvPr id="14363" name="Прямоугольник 5"/>
          <p:cNvSpPr>
            <a:spLocks noChangeArrowheads="1"/>
          </p:cNvSpPr>
          <p:nvPr/>
        </p:nvSpPr>
        <p:spPr bwMode="auto">
          <a:xfrm>
            <a:off x="9251842" y="10498976"/>
            <a:ext cx="5794375" cy="142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38"/>
              </a:lnSpc>
              <a:spcBef>
                <a:spcPts val="3150"/>
              </a:spcBef>
            </a:pP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Перевірка відомостей про кандидатів щодо існування обмежень, пов'язаних із прийняттям</a:t>
            </a:r>
          </a:p>
          <a:p>
            <a:pPr algn="ctr">
              <a:lnSpc>
                <a:spcPts val="2638"/>
              </a:lnSpc>
            </a:pPr>
            <a:r>
              <a:rPr lang="uk-UA" sz="2800" dirty="0">
                <a:solidFill>
                  <a:srgbClr val="222E63"/>
                </a:solidFill>
                <a:latin typeface="Calibri" pitchFamily="34" charset="0"/>
              </a:rPr>
              <a:t>на службу до поліції</a:t>
            </a:r>
          </a:p>
        </p:txBody>
      </p:sp>
      <p:sp>
        <p:nvSpPr>
          <p:cNvPr id="14364" name="Прямоугольник 7"/>
          <p:cNvSpPr>
            <a:spLocks noChangeArrowheads="1"/>
          </p:cNvSpPr>
          <p:nvPr/>
        </p:nvSpPr>
        <p:spPr bwMode="auto">
          <a:xfrm>
            <a:off x="1678832" y="12330608"/>
            <a:ext cx="21170352" cy="113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638"/>
              </a:lnSpc>
              <a:spcBef>
                <a:spcPts val="2313"/>
              </a:spcBef>
            </a:pPr>
            <a:r>
              <a:rPr lang="uk-UA" sz="2800" dirty="0" smtClean="0">
                <a:solidFill>
                  <a:srgbClr val="222E63"/>
                </a:solidFill>
                <a:latin typeface="Calibri" pitchFamily="34" charset="0"/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Calibri" pitchFamily="34" charset="0"/>
              </a:rPr>
              <a:t>По завершенні конкурсу формується рейтинг кандидатів, які успішно пройшли всі етапи. </a:t>
            </a: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</a:rPr>
              <a:t>Переможці конкурсу приймаються </a:t>
            </a:r>
            <a:r>
              <a:rPr lang="uk-UA" sz="3600" dirty="0">
                <a:solidFill>
                  <a:srgbClr val="002060"/>
                </a:solidFill>
                <a:latin typeface="Calibri" pitchFamily="34" charset="0"/>
              </a:rPr>
              <a:t>на службу </a:t>
            </a: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</a:rPr>
              <a:t> до </a:t>
            </a:r>
            <a:r>
              <a:rPr lang="uk-UA" sz="3600" dirty="0">
                <a:solidFill>
                  <a:srgbClr val="002060"/>
                </a:solidFill>
                <a:latin typeface="Calibri" pitchFamily="34" charset="0"/>
              </a:rPr>
              <a:t>поліції та направляються </a:t>
            </a: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</a:rPr>
              <a:t>для проходження первинної професійної підготовки</a:t>
            </a:r>
            <a:endParaRPr lang="uk-UA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0" name="Рисунок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5981" y="0"/>
            <a:ext cx="16970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50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933450"/>
            <a:ext cx="4699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463" y="2502555"/>
            <a:ext cx="76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4915" y="2462867"/>
            <a:ext cx="76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542929" y="755650"/>
            <a:ext cx="20854953" cy="1046256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uk-UA" sz="4900" dirty="0">
                <a:solidFill>
                  <a:srgbClr val="FFFFFF"/>
                </a:solidFill>
                <a:latin typeface="Calibri" pitchFamily="34" charset="0"/>
              </a:rPr>
              <a:t>ЗАЯВКА НА УЧАСТЬ У КОНКУРСІ</a:t>
            </a: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17088544" y="2502554"/>
            <a:ext cx="6912768" cy="952218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09600" algn="ctr"/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НАДАННЯ ПАКЕТУ ДОКУМЕНТІВ</a:t>
            </a:r>
          </a:p>
        </p:txBody>
      </p:sp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1228725" y="2502555"/>
            <a:ext cx="6066731" cy="1006475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371600"/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ЗАПОВНЕННЯ </a:t>
            </a:r>
            <a:r>
              <a:rPr lang="uk-UA" sz="2900" dirty="0" smtClean="0">
                <a:solidFill>
                  <a:srgbClr val="FFFFFF"/>
                </a:solidFill>
                <a:latin typeface="Calibri" pitchFamily="34" charset="0"/>
              </a:rPr>
              <a:t> АНКЕТИ</a:t>
            </a:r>
            <a:endParaRPr lang="uk-UA" sz="29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1201140" y="3588405"/>
            <a:ext cx="7102428" cy="902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400"/>
              </a:lnSpc>
              <a:spcAft>
                <a:spcPts val="0"/>
              </a:spcAft>
            </a:pPr>
            <a:endParaRPr lang="uk-UA" sz="2800" dirty="0">
              <a:solidFill>
                <a:srgbClr val="222E63"/>
              </a:solidFill>
              <a:latin typeface="+mn-lt"/>
            </a:endParaRPr>
          </a:p>
          <a:p>
            <a:pPr marL="12700">
              <a:lnSpc>
                <a:spcPts val="240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222E63"/>
                </a:solidFill>
                <a:latin typeface="+mn-lt"/>
              </a:rPr>
              <a:t>Щоб </a:t>
            </a:r>
            <a:r>
              <a:rPr lang="uk-UA" sz="2800" dirty="0">
                <a:solidFill>
                  <a:srgbClr val="222E63"/>
                </a:solidFill>
                <a:latin typeface="+mn-lt"/>
              </a:rPr>
              <a:t>розпочати участь у конкурсі, необхідно заповнити  он-лайн  </a:t>
            </a:r>
            <a:r>
              <a:rPr lang="uk-UA" sz="2800" dirty="0" smtClean="0">
                <a:solidFill>
                  <a:srgbClr val="222E63"/>
                </a:solidFill>
                <a:latin typeface="+mn-lt"/>
              </a:rPr>
              <a:t>анкету </a:t>
            </a:r>
            <a:r>
              <a:rPr lang="ru-RU" sz="2800" dirty="0" smtClean="0">
                <a:solidFill>
                  <a:srgbClr val="222E63"/>
                </a:solidFill>
                <a:latin typeface="+mn-lt"/>
              </a:rPr>
              <a:t>на </a:t>
            </a:r>
            <a:r>
              <a:rPr lang="ru-RU" sz="2800" dirty="0">
                <a:solidFill>
                  <a:srgbClr val="222E63"/>
                </a:solidFill>
                <a:latin typeface="+mn-lt"/>
              </a:rPr>
              <a:t>офіційному </a:t>
            </a:r>
          </a:p>
          <a:p>
            <a:pPr marL="12700">
              <a:lnSpc>
                <a:spcPts val="24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222E63"/>
                </a:solidFill>
                <a:latin typeface="+mn-lt"/>
              </a:rPr>
              <a:t>порталі </a:t>
            </a:r>
            <a:r>
              <a:rPr lang="ru-RU" sz="2800" dirty="0">
                <a:solidFill>
                  <a:srgbClr val="222E63"/>
                </a:solidFill>
                <a:latin typeface="+mn-lt"/>
              </a:rPr>
              <a:t>«Система відбору кадрів в Національну поліцію України»</a:t>
            </a:r>
          </a:p>
          <a:p>
            <a:pPr marL="12700">
              <a:lnSpc>
                <a:spcPts val="24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222E63"/>
                </a:solidFill>
                <a:latin typeface="+mn-lt"/>
              </a:rPr>
              <a:t>за </a:t>
            </a:r>
            <a:r>
              <a:rPr lang="ru-RU" sz="2800" dirty="0">
                <a:solidFill>
                  <a:srgbClr val="222E63"/>
                </a:solidFill>
                <a:latin typeface="+mn-lt"/>
              </a:rPr>
              <a:t>посиланням: 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>nabir.np.gov.ua</a:t>
            </a:r>
          </a:p>
          <a:p>
            <a:pPr marL="12700">
              <a:lnSpc>
                <a:spcPts val="2400"/>
              </a:lnSpc>
              <a:spcAft>
                <a:spcPts val="0"/>
              </a:spcAft>
            </a:pPr>
            <a:endParaRPr lang="uk-UA" sz="1000" dirty="0" smtClean="0">
              <a:solidFill>
                <a:srgbClr val="FF0000"/>
              </a:solidFill>
              <a:latin typeface="+mn-lt"/>
            </a:endParaRPr>
          </a:p>
          <a:p>
            <a:pPr marL="12700">
              <a:spcAft>
                <a:spcPts val="0"/>
              </a:spcAft>
            </a:pPr>
            <a:endParaRPr lang="uk-UA" sz="1000" dirty="0" smtClean="0">
              <a:solidFill>
                <a:srgbClr val="FF0000"/>
              </a:solidFill>
              <a:latin typeface="+mn-lt"/>
            </a:endParaRPr>
          </a:p>
          <a:p>
            <a:pPr marL="12700">
              <a:lnSpc>
                <a:spcPts val="2400"/>
              </a:lnSpc>
              <a:spcAft>
                <a:spcPts val="0"/>
              </a:spcAft>
            </a:pPr>
            <a:r>
              <a:rPr lang="uk-UA" sz="2800" dirty="0">
                <a:solidFill>
                  <a:srgbClr val="222E63"/>
                </a:solidFill>
                <a:latin typeface="+mn-lt"/>
              </a:rPr>
              <a:t>Створюючи анкету, ви обираєте:</a:t>
            </a:r>
          </a:p>
          <a:p>
            <a:pPr marL="12700" indent="-571500">
              <a:lnSpc>
                <a:spcPts val="2400"/>
              </a:lnSpc>
              <a:spcAft>
                <a:spcPts val="0"/>
              </a:spcAft>
              <a:buFontTx/>
              <a:buChar char="-"/>
            </a:pPr>
            <a:r>
              <a:rPr lang="uk-UA" sz="2800" dirty="0">
                <a:solidFill>
                  <a:srgbClr val="222E63"/>
                </a:solidFill>
                <a:latin typeface="+mn-lt"/>
              </a:rPr>
              <a:t>вакансію, що Вас цікавить</a:t>
            </a:r>
          </a:p>
          <a:p>
            <a:pPr marL="12700" indent="-571500">
              <a:lnSpc>
                <a:spcPts val="2400"/>
              </a:lnSpc>
              <a:spcAft>
                <a:spcPts val="0"/>
              </a:spcAft>
              <a:buFontTx/>
              <a:buChar char="-"/>
            </a:pPr>
            <a:r>
              <a:rPr lang="uk-UA" sz="2800" dirty="0">
                <a:solidFill>
                  <a:srgbClr val="222E63"/>
                </a:solidFill>
                <a:latin typeface="+mn-lt"/>
              </a:rPr>
              <a:t>регіон, у якому Ви бажаєте працювати</a:t>
            </a:r>
          </a:p>
          <a:p>
            <a:pPr marL="584200" indent="-571500">
              <a:spcAft>
                <a:spcPts val="0"/>
              </a:spcAft>
              <a:buFontTx/>
              <a:buChar char="-"/>
            </a:pPr>
            <a:endParaRPr lang="uk-UA" sz="1000" dirty="0">
              <a:solidFill>
                <a:srgbClr val="222E63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222E63"/>
                </a:solidFill>
                <a:latin typeface="+mn-lt"/>
              </a:rPr>
              <a:t>Зверніть увагу:</a:t>
            </a: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222E63"/>
                </a:solidFill>
                <a:latin typeface="+mn-lt"/>
              </a:rPr>
              <a:t>Зберігаючи анкету, Ви підтверджуєте достовірність та правильність внесених даних. Згідно </a:t>
            </a:r>
            <a:r>
              <a:rPr lang="uk-UA" sz="2800" dirty="0">
                <a:solidFill>
                  <a:srgbClr val="222E63"/>
                </a:solidFill>
                <a:latin typeface="+mn-lt"/>
                <a:hlinkClick r:id="rId5"/>
              </a:rPr>
              <a:t>п. 9 ч. 2 ст. 61 Закону України «Про </a:t>
            </a:r>
            <a:r>
              <a:rPr lang="uk-UA" sz="2800" dirty="0" smtClean="0">
                <a:solidFill>
                  <a:srgbClr val="222E63"/>
                </a:solidFill>
                <a:latin typeface="+mn-lt"/>
                <a:hlinkClick r:id="rId5"/>
              </a:rPr>
              <a:t>Національну </a:t>
            </a:r>
            <a:r>
              <a:rPr lang="uk-UA" sz="2800" dirty="0">
                <a:solidFill>
                  <a:srgbClr val="222E63"/>
                </a:solidFill>
                <a:latin typeface="+mn-lt"/>
                <a:hlinkClick r:id="rId5"/>
              </a:rPr>
              <a:t>поліцію</a:t>
            </a:r>
            <a:r>
              <a:rPr lang="uk-UA" sz="2800" dirty="0" smtClean="0">
                <a:solidFill>
                  <a:srgbClr val="222E63"/>
                </a:solidFill>
                <a:latin typeface="+mn-lt"/>
                <a:hlinkClick r:id="rId5"/>
              </a:rPr>
              <a:t>»</a:t>
            </a:r>
            <a:r>
              <a:rPr lang="uk-UA" sz="2800" dirty="0" smtClean="0">
                <a:solidFill>
                  <a:srgbClr val="222E63"/>
                </a:solidFill>
                <a:latin typeface="+mn-lt"/>
              </a:rPr>
              <a:t>:</a:t>
            </a:r>
          </a:p>
          <a:p>
            <a:pPr>
              <a:spcAft>
                <a:spcPts val="0"/>
              </a:spcAft>
            </a:pPr>
            <a:endParaRPr lang="uk-UA" sz="1000" dirty="0" smtClean="0">
              <a:solidFill>
                <a:srgbClr val="222E63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endParaRPr lang="uk-UA" sz="1000" dirty="0">
              <a:solidFill>
                <a:srgbClr val="222E63"/>
              </a:solidFill>
              <a:latin typeface="+mn-lt"/>
            </a:endParaRPr>
          </a:p>
          <a:p>
            <a:pPr algn="ctr"/>
            <a:r>
              <a:rPr lang="uk-UA" sz="2000" b="1" dirty="0">
                <a:solidFill>
                  <a:srgbClr val="FF0000"/>
                </a:solidFill>
                <a:latin typeface="Helvetica Neue"/>
              </a:rPr>
              <a:t>У РАЗІ НЕВІДПОВІДНОСТІ НАДАНОЇ ІНФОРМАЦІЇ ПОДАНИМ ДОКУМЕНТАМ, КАНДИДАТИ НЕ ДОПУСКАЮТЬСЯ ДО УЧАСТІ В </a:t>
            </a:r>
            <a:r>
              <a:rPr lang="uk-UA" sz="2000" b="1" dirty="0" smtClean="0">
                <a:solidFill>
                  <a:srgbClr val="FF0000"/>
                </a:solidFill>
                <a:latin typeface="Helvetica Neue"/>
              </a:rPr>
              <a:t>КОНКУРСІ</a:t>
            </a:r>
          </a:p>
          <a:p>
            <a:pPr algn="ctr"/>
            <a:endParaRPr lang="uk-UA" sz="1000" b="1" dirty="0">
              <a:solidFill>
                <a:srgbClr val="222E63"/>
              </a:solidFill>
              <a:latin typeface="+mn-lt"/>
            </a:endParaRPr>
          </a:p>
          <a:p>
            <a:pPr marL="12700" algn="just">
              <a:spcAft>
                <a:spcPts val="0"/>
              </a:spcAft>
            </a:pPr>
            <a:r>
              <a:rPr lang="uk-UA" sz="2800" dirty="0">
                <a:solidFill>
                  <a:srgbClr val="222E63"/>
                </a:solidFill>
                <a:latin typeface="+mn-lt"/>
              </a:rPr>
              <a:t>За бажанням особа має право приймати участь у різних конкурсах одночасно, при цьому такій особі необхідно проходити конкурсні етапи окремо на кожну посаду! </a:t>
            </a:r>
          </a:p>
        </p:txBody>
      </p:sp>
      <p:sp>
        <p:nvSpPr>
          <p:cNvPr id="15369" name="Прямоугольник 8"/>
          <p:cNvSpPr>
            <a:spLocks noChangeArrowheads="1"/>
          </p:cNvSpPr>
          <p:nvPr/>
        </p:nvSpPr>
        <p:spPr bwMode="auto">
          <a:xfrm>
            <a:off x="9382156" y="2502554"/>
            <a:ext cx="6377544" cy="1006475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indent="317500" algn="ctr">
              <a:lnSpc>
                <a:spcPts val="3450"/>
              </a:lnSpc>
            </a:pPr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ПЕРЕВІРКА НА ВІДПОВІДНІСТЬ </a:t>
            </a:r>
            <a:endParaRPr lang="uk-UA" sz="29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indent="317500" algn="ctr">
              <a:lnSpc>
                <a:spcPts val="3450"/>
              </a:lnSpc>
            </a:pPr>
            <a:r>
              <a:rPr lang="uk-UA" sz="2900" dirty="0" smtClean="0">
                <a:solidFill>
                  <a:srgbClr val="FFFFFF"/>
                </a:solidFill>
                <a:latin typeface="Calibri" pitchFamily="34" charset="0"/>
              </a:rPr>
              <a:t>ВИМОГАМ </a:t>
            </a:r>
            <a:r>
              <a:rPr lang="uk-UA" sz="2900" dirty="0">
                <a:solidFill>
                  <a:srgbClr val="FFFFFF"/>
                </a:solidFill>
                <a:latin typeface="Calibri" pitchFamily="34" charset="0"/>
              </a:rPr>
              <a:t>ДЛЯ ОБРАНОЇ ПОСАДИ</a:t>
            </a:r>
          </a:p>
        </p:txBody>
      </p:sp>
      <p:sp>
        <p:nvSpPr>
          <p:cNvPr id="15370" name="Прямоугольник 9"/>
          <p:cNvSpPr>
            <a:spLocks noChangeArrowheads="1"/>
          </p:cNvSpPr>
          <p:nvPr/>
        </p:nvSpPr>
        <p:spPr bwMode="auto">
          <a:xfrm>
            <a:off x="8900463" y="3588405"/>
            <a:ext cx="7314452" cy="867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400"/>
              </a:lnSpc>
              <a:spcAft>
                <a:spcPts val="0"/>
              </a:spcAft>
            </a:pPr>
            <a:endParaRPr lang="uk-UA" sz="2800" dirty="0" smtClean="0">
              <a:solidFill>
                <a:srgbClr val="222E63"/>
              </a:solidFill>
              <a:latin typeface="+mn-lt"/>
            </a:endParaRPr>
          </a:p>
          <a:p>
            <a:pPr marL="12700">
              <a:lnSpc>
                <a:spcPts val="240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222E63"/>
                </a:solidFill>
                <a:latin typeface="+mn-lt"/>
              </a:rPr>
              <a:t>До </a:t>
            </a:r>
            <a:r>
              <a:rPr lang="uk-UA" sz="2800" dirty="0">
                <a:solidFill>
                  <a:srgbClr val="222E63"/>
                </a:solidFill>
                <a:latin typeface="+mn-lt"/>
              </a:rPr>
              <a:t>участі в конкурсі допускаються кандидати, що відповідають вимогам до обраної посади</a:t>
            </a:r>
            <a:r>
              <a:rPr lang="uk-UA" sz="2800" dirty="0" smtClean="0">
                <a:solidFill>
                  <a:srgbClr val="222E63"/>
                </a:solidFill>
                <a:latin typeface="+mn-lt"/>
              </a:rPr>
              <a:t>.</a:t>
            </a:r>
          </a:p>
          <a:p>
            <a:pPr marL="12700">
              <a:lnSpc>
                <a:spcPts val="2400"/>
              </a:lnSpc>
              <a:spcAft>
                <a:spcPts val="0"/>
              </a:spcAft>
            </a:pPr>
            <a:endParaRPr lang="uk-UA" sz="2800" dirty="0">
              <a:solidFill>
                <a:srgbClr val="222E63"/>
              </a:solidFill>
              <a:latin typeface="+mn-lt"/>
            </a:endParaRPr>
          </a:p>
          <a:p>
            <a:pPr marL="12700" algn="just">
              <a:lnSpc>
                <a:spcPts val="2925"/>
              </a:lnSpc>
              <a:spcAft>
                <a:spcPts val="213"/>
              </a:spcAft>
            </a:pPr>
            <a:r>
              <a:rPr lang="uk-UA" sz="3200" b="1" dirty="0">
                <a:solidFill>
                  <a:srgbClr val="222E63"/>
                </a:solidFill>
                <a:latin typeface="+mn-lt"/>
              </a:rPr>
              <a:t>Базові вимоги до кандидатів на службу в поліції:</a:t>
            </a:r>
          </a:p>
          <a:p>
            <a:pPr marL="12700" algn="just">
              <a:lnSpc>
                <a:spcPts val="3475"/>
              </a:lnSpc>
            </a:pP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-    громадянство України</a:t>
            </a:r>
          </a:p>
          <a:p>
            <a:pPr marL="469900" indent="-457200" algn="just">
              <a:lnSpc>
                <a:spcPts val="3475"/>
              </a:lnSpc>
              <a:buFontTx/>
              <a:buChar char="-"/>
            </a:pPr>
            <a:r>
              <a:rPr lang="uk-UA" sz="3200" dirty="0">
                <a:solidFill>
                  <a:srgbClr val="222E63"/>
                </a:solidFill>
                <a:latin typeface="+mn-lt"/>
              </a:rPr>
              <a:t>в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ік від 18 років до 55 років</a:t>
            </a:r>
          </a:p>
          <a:p>
            <a:pPr marL="469900" indent="-457200" algn="just">
              <a:lnSpc>
                <a:spcPts val="3475"/>
              </a:lnSpc>
              <a:buFontTx/>
              <a:buChar char="-"/>
            </a:pPr>
            <a:r>
              <a:rPr lang="uk-UA" sz="3200" dirty="0">
                <a:solidFill>
                  <a:srgbClr val="222E63"/>
                </a:solidFill>
                <a:latin typeface="+mn-lt"/>
              </a:rPr>
              <a:t>п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овна загальна середня освіта</a:t>
            </a:r>
          </a:p>
          <a:p>
            <a:pPr marL="469900" indent="-457200" algn="just">
              <a:lnSpc>
                <a:spcPts val="3475"/>
              </a:lnSpc>
              <a:buFontTx/>
              <a:buChar char="-"/>
            </a:pPr>
            <a:r>
              <a:rPr lang="uk-UA" sz="3200" dirty="0">
                <a:solidFill>
                  <a:srgbClr val="222E63"/>
                </a:solidFill>
                <a:latin typeface="+mn-lt"/>
              </a:rPr>
              <a:t>в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иконання </a:t>
            </a:r>
            <a:r>
              <a:rPr lang="uk-UA" sz="3200" dirty="0">
                <a:solidFill>
                  <a:srgbClr val="222E63"/>
                </a:solidFill>
                <a:latin typeface="+mn-lt"/>
              </a:rPr>
              <a:t>умов щодо кандидатів, 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передбачених  Законом України </a:t>
            </a:r>
            <a:r>
              <a:rPr lang="uk-UA" sz="3200" dirty="0">
                <a:solidFill>
                  <a:srgbClr val="222E63"/>
                </a:solidFill>
                <a:latin typeface="+mn-lt"/>
              </a:rPr>
              <a:t>«Про очищення влади» 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та ст</a:t>
            </a:r>
            <a:r>
              <a:rPr lang="uk-UA" sz="3200" dirty="0">
                <a:solidFill>
                  <a:srgbClr val="222E63"/>
                </a:solidFill>
                <a:latin typeface="+mn-lt"/>
              </a:rPr>
              <a:t>. 61 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Закону України </a:t>
            </a:r>
            <a:r>
              <a:rPr lang="uk-UA" sz="3200" dirty="0">
                <a:solidFill>
                  <a:srgbClr val="222E63"/>
                </a:solidFill>
                <a:latin typeface="+mn-lt"/>
              </a:rPr>
              <a:t>«Про Національну поліцію</a:t>
            </a:r>
            <a:r>
              <a:rPr lang="uk-UA" sz="3200" dirty="0" smtClean="0">
                <a:solidFill>
                  <a:srgbClr val="222E63"/>
                </a:solidFill>
                <a:latin typeface="+mn-lt"/>
              </a:rPr>
              <a:t>»</a:t>
            </a:r>
          </a:p>
          <a:p>
            <a:pPr marL="469900" indent="-457200" algn="just">
              <a:lnSpc>
                <a:spcPts val="2713"/>
              </a:lnSpc>
              <a:spcAft>
                <a:spcPts val="1475"/>
              </a:spcAft>
              <a:buFontTx/>
              <a:buChar char="-"/>
            </a:pPr>
            <a:endParaRPr lang="uk-UA" sz="3200" dirty="0">
              <a:solidFill>
                <a:srgbClr val="222E63"/>
              </a:solidFill>
              <a:latin typeface="+mn-lt"/>
            </a:endParaRPr>
          </a:p>
          <a:p>
            <a:pPr marL="12700">
              <a:lnSpc>
                <a:spcPts val="2375"/>
              </a:lnSpc>
            </a:pPr>
            <a:r>
              <a:rPr lang="uk-UA" sz="2800" b="1" dirty="0">
                <a:solidFill>
                  <a:srgbClr val="222E63"/>
                </a:solidFill>
                <a:latin typeface="+mn-lt"/>
              </a:rPr>
              <a:t>Для кожної посади можуть бути передбачені додаткові вимоги.</a:t>
            </a:r>
          </a:p>
          <a:p>
            <a:pPr marL="12700">
              <a:lnSpc>
                <a:spcPts val="2375"/>
              </a:lnSpc>
            </a:pPr>
            <a:endParaRPr lang="uk-UA" sz="2800" b="1" dirty="0">
              <a:solidFill>
                <a:srgbClr val="222E63"/>
              </a:solidFill>
              <a:latin typeface="+mn-lt"/>
            </a:endParaRPr>
          </a:p>
          <a:p>
            <a:pPr marL="12700" algn="just">
              <a:lnSpc>
                <a:spcPts val="2375"/>
              </a:lnSpc>
            </a:pPr>
            <a:r>
              <a:rPr lang="uk-UA" sz="2800" b="1" dirty="0">
                <a:solidFill>
                  <a:srgbClr val="222E63"/>
                </a:solidFill>
                <a:latin typeface="+mn-lt"/>
              </a:rPr>
              <a:t>Вимоги до кандидатів зазначаються в оголошенні про проведення конкурсу  на відповідну вакансію.</a:t>
            </a:r>
          </a:p>
        </p:txBody>
      </p:sp>
      <p:sp>
        <p:nvSpPr>
          <p:cNvPr id="15371" name="Прямоугольник 10"/>
          <p:cNvSpPr>
            <a:spLocks noChangeArrowheads="1"/>
          </p:cNvSpPr>
          <p:nvPr/>
        </p:nvSpPr>
        <p:spPr bwMode="auto">
          <a:xfrm>
            <a:off x="16440472" y="3505509"/>
            <a:ext cx="7776864" cy="969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spcAft>
                <a:spcPts val="0"/>
              </a:spcAft>
            </a:pPr>
            <a:r>
              <a:rPr lang="uk-UA" sz="2900" b="1" dirty="0" smtClean="0">
                <a:solidFill>
                  <a:srgbClr val="222E63"/>
                </a:solidFill>
                <a:latin typeface="Calibri" pitchFamily="34" charset="0"/>
              </a:rPr>
              <a:t>Орієнтовний пакет документів для участі в конкурсі:</a:t>
            </a:r>
          </a:p>
          <a:p>
            <a:pPr marL="12700" algn="just">
              <a:spcAft>
                <a:spcPts val="0"/>
              </a:spcAft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 </a:t>
            </a:r>
            <a:r>
              <a:rPr lang="uk-UA" sz="2200" dirty="0" smtClean="0">
                <a:solidFill>
                  <a:srgbClr val="222E63"/>
                </a:solidFill>
                <a:latin typeface="Calibri" pitchFamily="34" charset="0"/>
              </a:rPr>
              <a:t>-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письмову заяву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 </a:t>
            </a:r>
            <a:r>
              <a:rPr lang="ru-RU" sz="2300" dirty="0">
                <a:solidFill>
                  <a:srgbClr val="222E63"/>
                </a:solidFill>
                <a:latin typeface="Calibri" pitchFamily="34" charset="0"/>
              </a:rPr>
              <a:t>про участь у конкурсі, у якій також зазначається про надання особою згоди на проведення спеціальної перевірки відповідно до Закону України "Про запобігання корупції" і на обробку персональних даних відповідно до Закону України "Про захист персональних даних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";</a:t>
            </a:r>
            <a:endParaRPr lang="uk-UA" sz="23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just">
              <a:spcAft>
                <a:spcPts val="0"/>
              </a:spcAft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- копію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паспорта громадянина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України (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при собі мати оригінал</a:t>
            </a:r>
            <a:r>
              <a:rPr lang="uk-UA" sz="2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);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ru-RU" sz="23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12700" algn="just">
              <a:spcAft>
                <a:spcPts val="0"/>
              </a:spcAft>
            </a:pP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- </a:t>
            </a:r>
            <a:r>
              <a:rPr lang="ru-RU" sz="2300" dirty="0">
                <a:solidFill>
                  <a:srgbClr val="222E63"/>
                </a:solidFill>
                <a:latin typeface="Calibri" pitchFamily="34" charset="0"/>
              </a:rPr>
              <a:t>копію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посвідчення водія (за наявності) 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– </a:t>
            </a:r>
            <a:r>
              <a:rPr lang="ru-RU" sz="2300" dirty="0">
                <a:solidFill>
                  <a:srgbClr val="222E63"/>
                </a:solidFill>
                <a:latin typeface="Calibri" pitchFamily="34" charset="0"/>
              </a:rPr>
              <a:t>при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собі мати оригінал;</a:t>
            </a:r>
          </a:p>
          <a:p>
            <a:pPr marL="12700" algn="just">
              <a:spcAft>
                <a:spcPts val="0"/>
              </a:spcAft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-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копію </a:t>
            </a:r>
            <a:r>
              <a:rPr lang="ru-RU" sz="2300" dirty="0">
                <a:solidFill>
                  <a:srgbClr val="222E63"/>
                </a:solidFill>
                <a:latin typeface="Calibri" pitchFamily="34" charset="0"/>
              </a:rPr>
              <a:t>реєстраційного номеру облікової 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к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артки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 п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латника 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п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ода</a:t>
            </a:r>
            <a:r>
              <a:rPr lang="ru-RU" sz="2300" dirty="0" smtClean="0">
                <a:solidFill>
                  <a:srgbClr val="222E63"/>
                </a:solidFill>
                <a:latin typeface="Calibri" pitchFamily="34" charset="0"/>
              </a:rPr>
              <a:t>тків</a:t>
            </a:r>
            <a:r>
              <a:rPr lang="en-US" sz="2300" dirty="0" smtClean="0">
                <a:solidFill>
                  <a:srgbClr val="222E63"/>
                </a:solidFill>
                <a:latin typeface="Calibri" pitchFamily="34" charset="0"/>
              </a:rPr>
              <a:t> </a:t>
            </a:r>
            <a:r>
              <a:rPr lang="ru-RU" sz="2300" dirty="0">
                <a:solidFill>
                  <a:srgbClr val="222E63"/>
                </a:solidFill>
                <a:latin typeface="Calibri" pitchFamily="34" charset="0"/>
              </a:rPr>
              <a:t>(при собі мати оригінал);</a:t>
            </a:r>
            <a:endParaRPr lang="uk-UA" sz="2300" dirty="0">
              <a:solidFill>
                <a:srgbClr val="222E63"/>
              </a:solidFill>
              <a:latin typeface="Calibri" pitchFamily="34" charset="0"/>
              <a:hlinkClick r:id="rId6"/>
            </a:endParaRPr>
          </a:p>
          <a:p>
            <a:pPr marL="12700" algn="just">
              <a:spcAft>
                <a:spcPts val="0"/>
              </a:spcAft>
              <a:buFontTx/>
              <a:buChar char="-"/>
            </a:pP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 особову картку визначеного зразка;</a:t>
            </a:r>
          </a:p>
          <a:p>
            <a:pPr marL="12700" algn="just">
              <a:spcAft>
                <a:spcPts val="0"/>
              </a:spcAft>
              <a:buFontTx/>
              <a:buChar char="-"/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 анкету (заповнюється власноруч);</a:t>
            </a:r>
          </a:p>
          <a:p>
            <a:pPr marL="12700" algn="just">
              <a:spcAft>
                <a:spcPts val="0"/>
              </a:spcAft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- автобіографію (заповнюється власноруч);</a:t>
            </a:r>
            <a:endParaRPr lang="uk-UA" sz="2300" dirty="0">
              <a:solidFill>
                <a:srgbClr val="FFBF00"/>
              </a:solidFill>
              <a:latin typeface="Calibri" pitchFamily="34" charset="0"/>
              <a:hlinkClick r:id="rId7"/>
            </a:endParaRPr>
          </a:p>
          <a:p>
            <a:pPr marL="12700" algn="just">
              <a:spcAft>
                <a:spcPts val="0"/>
              </a:spcAft>
            </a:pP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-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фотографії 9х12см (2 шт.),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3х4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см (2 шт.), 3,5х4,5(2шт.);</a:t>
            </a:r>
            <a:endParaRPr lang="uk-UA" sz="2300" dirty="0">
              <a:solidFill>
                <a:srgbClr val="222E63"/>
              </a:solidFill>
              <a:latin typeface="Calibri" pitchFamily="34" charset="0"/>
            </a:endParaRPr>
          </a:p>
          <a:p>
            <a:pPr marL="12700" algn="just">
              <a:spcAft>
                <a:spcPts val="0"/>
              </a:spcAft>
              <a:buFontTx/>
              <a:buChar char="-"/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 декларацію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за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минулий рік (попередньо подана за встановленою електронною формою та роздрукована із сайту НАЗК), визначену  ЗУ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«Про запобігання корупції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»;</a:t>
            </a:r>
          </a:p>
          <a:p>
            <a:pPr marL="12700" algn="just">
              <a:spcAft>
                <a:spcPts val="0"/>
              </a:spcAft>
              <a:buFontTx/>
              <a:buChar char="-"/>
            </a:pP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 копію трудової книжки (за наявності трудового стажу)  - при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собі мати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оригінал; </a:t>
            </a:r>
            <a:endParaRPr lang="uk-UA" sz="2300" dirty="0">
              <a:solidFill>
                <a:srgbClr val="222E63"/>
              </a:solidFill>
              <a:latin typeface="Calibri" pitchFamily="34" charset="0"/>
            </a:endParaRPr>
          </a:p>
          <a:p>
            <a:pPr marL="12700" algn="just">
              <a:spcAft>
                <a:spcPts val="0"/>
              </a:spcAft>
            </a:pP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-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копії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документів про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освіту з додатками (при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собі мати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оригінали);</a:t>
            </a:r>
            <a:endParaRPr lang="uk-UA" sz="2300" dirty="0">
              <a:solidFill>
                <a:srgbClr val="222E63"/>
              </a:solidFill>
              <a:latin typeface="Calibri" pitchFamily="34" charset="0"/>
            </a:endParaRPr>
          </a:p>
          <a:p>
            <a:pPr marL="12700" algn="just">
              <a:spcAft>
                <a:spcPts val="0"/>
              </a:spcAft>
            </a:pP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-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копію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військового квитка чи посвідчення особи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військовослужбовця (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для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військовозобов</a:t>
            </a:r>
            <a:r>
              <a:rPr lang="en-US" sz="2300" dirty="0" smtClean="0">
                <a:solidFill>
                  <a:srgbClr val="222E63"/>
                </a:solidFill>
                <a:latin typeface="Calibri" pitchFamily="34" charset="0"/>
              </a:rPr>
              <a:t>’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заних  або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військовослужбовців)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- при 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собі мати </a:t>
            </a:r>
            <a:r>
              <a:rPr lang="uk-UA" sz="2300" dirty="0" smtClean="0">
                <a:solidFill>
                  <a:srgbClr val="222E63"/>
                </a:solidFill>
                <a:latin typeface="Calibri" pitchFamily="34" charset="0"/>
              </a:rPr>
              <a:t>оригінал</a:t>
            </a:r>
            <a:r>
              <a:rPr lang="uk-UA" sz="2300" dirty="0">
                <a:solidFill>
                  <a:srgbClr val="222E63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5373" name="Рисунок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338" y="288178"/>
            <a:ext cx="16970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Прямоугольник 13"/>
          <p:cNvSpPr>
            <a:spLocks noChangeArrowheads="1"/>
          </p:cNvSpPr>
          <p:nvPr/>
        </p:nvSpPr>
        <p:spPr bwMode="auto">
          <a:xfrm>
            <a:off x="1201140" y="12258600"/>
            <a:ext cx="150137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algn="just">
              <a:lnSpc>
                <a:spcPts val="2375"/>
              </a:lnSpc>
            </a:pPr>
            <a:r>
              <a:rPr lang="uk-UA" sz="2800" b="1" dirty="0">
                <a:solidFill>
                  <a:srgbClr val="222E63"/>
                </a:solidFill>
                <a:latin typeface="Calibri" pitchFamily="34" charset="0"/>
              </a:rPr>
              <a:t>Особа, яка виявила бажання взяти участь у конкурсі та подала </a:t>
            </a:r>
            <a:r>
              <a:rPr lang="uk-UA" sz="2800" b="1" dirty="0" smtClean="0">
                <a:solidFill>
                  <a:srgbClr val="222E63"/>
                </a:solidFill>
                <a:latin typeface="Calibri" pitchFamily="34" charset="0"/>
              </a:rPr>
              <a:t>документи </a:t>
            </a:r>
            <a:r>
              <a:rPr lang="uk-UA" sz="2800" b="1" dirty="0">
                <a:solidFill>
                  <a:srgbClr val="222E63"/>
                </a:solidFill>
                <a:latin typeface="Calibri" pitchFamily="34" charset="0"/>
              </a:rPr>
              <a:t>до </a:t>
            </a:r>
            <a:r>
              <a:rPr lang="uk-UA" sz="2800" b="1" dirty="0" smtClean="0">
                <a:solidFill>
                  <a:srgbClr val="222E63"/>
                </a:solidFill>
                <a:latin typeface="Calibri" pitchFamily="34" charset="0"/>
              </a:rPr>
              <a:t>сектору організації відбору та проведення </a:t>
            </a:r>
            <a:r>
              <a:rPr lang="uk-UA" sz="2800" b="1" dirty="0">
                <a:solidFill>
                  <a:srgbClr val="222E63"/>
                </a:solidFill>
                <a:latin typeface="Calibri" pitchFamily="34" charset="0"/>
              </a:rPr>
              <a:t>а</a:t>
            </a:r>
            <a:r>
              <a:rPr lang="uk-UA" sz="2800" b="1" dirty="0" smtClean="0">
                <a:solidFill>
                  <a:srgbClr val="222E63"/>
                </a:solidFill>
                <a:latin typeface="Calibri" pitchFamily="34" charset="0"/>
              </a:rPr>
              <a:t>тестування поліцейських УКЗ ГУНП в Кіровоградській області у </a:t>
            </a:r>
            <a:r>
              <a:rPr lang="uk-UA" sz="2800" b="1" dirty="0">
                <a:solidFill>
                  <a:srgbClr val="222E63"/>
                </a:solidFill>
                <a:latin typeface="Calibri" pitchFamily="34" charset="0"/>
              </a:rPr>
              <a:t>визначені </a:t>
            </a:r>
            <a:r>
              <a:rPr lang="uk-UA" sz="2800" b="1" dirty="0" smtClean="0">
                <a:solidFill>
                  <a:srgbClr val="222E63"/>
                </a:solidFill>
                <a:latin typeface="Calibri" pitchFamily="34" charset="0"/>
              </a:rPr>
              <a:t>строки умовами конкурсу, вважається </a:t>
            </a:r>
            <a:r>
              <a:rPr lang="uk-UA" sz="2800" b="1" dirty="0">
                <a:solidFill>
                  <a:srgbClr val="222E63"/>
                </a:solidFill>
                <a:latin typeface="Calibri" pitchFamily="34" charset="0"/>
              </a:rPr>
              <a:t>кандидатом на зайняття вакантної посади</a:t>
            </a:r>
            <a:r>
              <a:rPr lang="uk-UA" sz="2300" b="1" dirty="0">
                <a:solidFill>
                  <a:srgbClr val="222E63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91" y="269734"/>
            <a:ext cx="17240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974976" y="621366"/>
            <a:ext cx="20268678" cy="1176337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429500">
              <a:spcAft>
                <a:spcPts val="4413"/>
              </a:spcAft>
            </a:pPr>
            <a:r>
              <a:rPr lang="uk-UA" sz="4900" dirty="0">
                <a:solidFill>
                  <a:srgbClr val="FFFFFF"/>
                </a:solidFill>
                <a:latin typeface="Calibri" pitchFamily="34" charset="0"/>
              </a:rPr>
              <a:t>ЕТАП: ТЕСТУВАННЯ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678832" y="2321496"/>
            <a:ext cx="22106455" cy="1015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ru-RU" sz="3600" dirty="0" smtClean="0">
                <a:solidFill>
                  <a:srgbClr val="222E63"/>
                </a:solidFill>
                <a:latin typeface="Calibri" pitchFamily="34" charset="0"/>
              </a:rPr>
              <a:t>Етап тестування складається </a:t>
            </a: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з  двох комп'ютерних тестів.</a:t>
            </a:r>
            <a:endParaRPr lang="uk-UA" sz="36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Перший тест, який проходять кандидати має назву «професійний тест» та включає в себе перевірку знання законодавства, що регулює службову діяльність на обраній посаді, в тому числі на знання Конституції України, ЗУ «Про Національну поліцію», </a:t>
            </a:r>
            <a:r>
              <a:rPr lang="ru-RU" sz="3600" dirty="0" smtClean="0">
                <a:solidFill>
                  <a:srgbClr val="222E63"/>
                </a:solidFill>
                <a:latin typeface="Calibri" pitchFamily="34" charset="0"/>
              </a:rPr>
              <a:t>ЗУ </a:t>
            </a: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«Про запобігання корупції». </a:t>
            </a:r>
            <a:endParaRPr lang="ru-RU" sz="36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uk-UA" sz="3200" dirty="0" smtClean="0">
                <a:solidFill>
                  <a:srgbClr val="FF0000"/>
                </a:solidFill>
                <a:latin typeface="Calibri" pitchFamily="34" charset="0"/>
              </a:rPr>
              <a:t>Підготуватись до успішного проходження «професійного тесту» можна за допомогою опрацювання питань, які розміщені на сайті НПУ за посиланням </a:t>
            </a:r>
            <a:r>
              <a:rPr lang="uk-UA" sz="3200" dirty="0" smtClean="0">
                <a:solidFill>
                  <a:srgbClr val="0070C0"/>
                </a:solidFill>
                <a:latin typeface="Calibri" pitchFamily="34" charset="0"/>
              </a:rPr>
              <a:t>www.kg.npu.gov.ua</a:t>
            </a:r>
            <a:r>
              <a:rPr lang="uk-UA" sz="3200" dirty="0" smtClean="0">
                <a:solidFill>
                  <a:srgbClr val="FF0000"/>
                </a:solidFill>
                <a:latin typeface="Calibri" pitchFamily="34" charset="0"/>
              </a:rPr>
              <a:t> в розділі </a:t>
            </a:r>
            <a:r>
              <a:rPr lang="uk-UA" sz="3200" dirty="0" smtClean="0">
                <a:solidFill>
                  <a:srgbClr val="0070C0"/>
                </a:solidFill>
                <a:latin typeface="Calibri" pitchFamily="34" charset="0"/>
              </a:rPr>
              <a:t>«Довідка» </a:t>
            </a:r>
            <a:r>
              <a:rPr lang="uk-UA" sz="3200" dirty="0" smtClean="0">
                <a:solidFill>
                  <a:srgbClr val="FF0000"/>
                </a:solidFill>
                <a:latin typeface="Calibri" pitchFamily="34" charset="0"/>
              </a:rPr>
              <a:t>- </a:t>
            </a:r>
            <a:r>
              <a:rPr lang="uk-UA" sz="3200" dirty="0" smtClean="0">
                <a:solidFill>
                  <a:srgbClr val="0070C0"/>
                </a:solidFill>
                <a:latin typeface="Calibri" pitchFamily="34" charset="0"/>
              </a:rPr>
              <a:t>«Порядок проведення конкурсу».</a:t>
            </a: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ru-RU" sz="3600" dirty="0" smtClean="0">
                <a:solidFill>
                  <a:srgbClr val="222E63"/>
                </a:solidFill>
                <a:latin typeface="Calibri" pitchFamily="34" charset="0"/>
              </a:rPr>
              <a:t>Другий </a:t>
            </a: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тест, має назву «тестування загальних навичок» та направлений на визначення оцінки у кандидатів рівня логічних, вербальних та математичних здібностей. </a:t>
            </a: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Кожен з цих тестів складається </a:t>
            </a:r>
            <a:r>
              <a:rPr lang="ru-RU" sz="3600" dirty="0" smtClean="0">
                <a:solidFill>
                  <a:srgbClr val="222E63"/>
                </a:solidFill>
                <a:latin typeface="Calibri" pitchFamily="34" charset="0"/>
              </a:rPr>
              <a:t>з 60 </a:t>
            </a: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завдань та триває 60 хвилин.</a:t>
            </a: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Кожне завдання сформульоване у вигляді питання з кількома варіантами відповіді, з яких необхідно обрати лише одну правильну. Правильна відповідь дає кандидату 1 бал, тож максимальна оцінка за кожен з тестів – 60 балів.</a:t>
            </a: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r>
              <a:rPr lang="ru-RU" sz="3600" dirty="0">
                <a:solidFill>
                  <a:srgbClr val="222E63"/>
                </a:solidFill>
                <a:latin typeface="Calibri" pitchFamily="34" charset="0"/>
              </a:rPr>
              <a:t>Згідно наказу МВС України №1631 від 25.12.2015 до наступних етапів конкурсу допускаються лише ті кандидати, які отримали 25 та більше балів за кожний з зазначених </a:t>
            </a:r>
            <a:r>
              <a:rPr lang="ru-RU" sz="3600" dirty="0" smtClean="0">
                <a:solidFill>
                  <a:srgbClr val="222E63"/>
                </a:solidFill>
                <a:latin typeface="Calibri" pitchFamily="34" charset="0"/>
              </a:rPr>
              <a:t>тестів.</a:t>
            </a:r>
          </a:p>
          <a:p>
            <a:pPr marL="25400" algn="just">
              <a:lnSpc>
                <a:spcPts val="3700"/>
              </a:lnSpc>
              <a:spcAft>
                <a:spcPts val="1263"/>
              </a:spcAft>
            </a:pPr>
            <a:endParaRPr lang="ru-RU" sz="4000" dirty="0" smtClean="0">
              <a:solidFill>
                <a:srgbClr val="222E63"/>
              </a:solidFill>
              <a:latin typeface="Calibri" pitchFamily="34" charset="0"/>
            </a:endParaRP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2186816" y="10090348"/>
            <a:ext cx="20182174" cy="800100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829300">
              <a:spcBef>
                <a:spcPts val="7138"/>
              </a:spcBef>
              <a:spcAft>
                <a:spcPts val="4413"/>
              </a:spcAft>
            </a:pPr>
            <a:r>
              <a:rPr lang="uk-UA" sz="4900" dirty="0">
                <a:solidFill>
                  <a:srgbClr val="FFFFFF"/>
                </a:solidFill>
                <a:latin typeface="Calibri" pitchFamily="34" charset="0"/>
              </a:rPr>
              <a:t>ЕТАП: СПЕЦІАЛЬНА ПЕРЕВІРКА</a:t>
            </a: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1678832" y="11475491"/>
            <a:ext cx="2210645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 algn="just">
              <a:lnSpc>
                <a:spcPts val="3700"/>
              </a:lnSpc>
              <a:spcBef>
                <a:spcPts val="4413"/>
              </a:spcBef>
            </a:pPr>
            <a:r>
              <a:rPr lang="uk-UA" sz="3600" dirty="0" smtClean="0">
                <a:solidFill>
                  <a:srgbClr val="222E63"/>
                </a:solidFill>
                <a:latin typeface="Calibri" pitchFamily="34" charset="0"/>
              </a:rPr>
              <a:t>Стосовно кожного кандидата проводиться перевірка щодо обмежень, пов'язаних із прийняттям на службу до поліції згідно ЗУ «Про Національну поліцію», ЗУ «Про запобігання корупції» та ЗУ «Про очищення влади».</a:t>
            </a:r>
            <a:endParaRPr lang="uk-UA" sz="3600" dirty="0">
              <a:solidFill>
                <a:srgbClr val="222E63"/>
              </a:solidFill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478" y="68671"/>
            <a:ext cx="19558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176278" y="449288"/>
            <a:ext cx="20346988" cy="1400943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981700">
              <a:spcAft>
                <a:spcPts val="0"/>
              </a:spcAft>
            </a:pPr>
            <a:endParaRPr lang="uk-UA" sz="8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5981700">
              <a:spcAft>
                <a:spcPts val="0"/>
              </a:spcAft>
            </a:pPr>
            <a:endParaRPr lang="uk-UA" sz="80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5981700">
              <a:spcAft>
                <a:spcPts val="0"/>
              </a:spcAft>
            </a:pPr>
            <a:endParaRPr lang="uk-UA" sz="8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5981700">
              <a:spcAft>
                <a:spcPts val="0"/>
              </a:spcAft>
            </a:pPr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ЕТАП</a:t>
            </a:r>
            <a:r>
              <a:rPr lang="uk-UA" sz="4900" dirty="0">
                <a:solidFill>
                  <a:srgbClr val="FFFFFF"/>
                </a:solidFill>
                <a:latin typeface="Arial Black" panose="020B0A04020102020204" pitchFamily="34" charset="0"/>
              </a:rPr>
              <a:t>: МЕДИЧНЕ ОБСТЕЖЕННЯ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886744" y="2105472"/>
            <a:ext cx="22682520" cy="103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Служба в поліції потребує високого рівня фізичного розвитку, сили й витривалості та відповідних рис психологічного профілю, тому до кандидатів виставлені особливі вимоги щодо стану здоров’я, фізичного розвитку та індивідуальних психофізіологічних особливостей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Відповідність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стану кандидатів вимогам до посади визначає військово-лікарська комісія (ВЛК) згідно 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  <a:hlinkClick r:id="rId4"/>
              </a:rPr>
              <a:t>наказу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  <a:hlinkClick r:id="rId4"/>
              </a:rPr>
              <a:t>МВС України № 285 від 03.04.2017 р.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 та 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  <a:hlinkClick r:id="rId5"/>
              </a:rPr>
              <a:t>наказу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  <a:hlinkClick r:id="rId5"/>
              </a:rPr>
              <a:t>МВС України № 1583 від 17.12.2015 р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  <a:hlinkClick r:id="rId5"/>
              </a:rPr>
              <a:t>.</a:t>
            </a:r>
            <a:endParaRPr lang="uk-UA" sz="34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Огляд ВЛК включає фізичне та психологічне обстеження та передбачає огляд лікарями-спеціалістами, проведення аналізів та тестів, отримання електрокардіограми (ЕКГ) та знімка флюорографії.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Ви можете отримати результати необхідних аналізів, ЕКГ та флюорографії в день проходження ВЛК або заздалегідь в іншому медичному закладі, якщо бажаєте прискорити процес обстеження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b="1" dirty="0">
                <a:solidFill>
                  <a:srgbClr val="222E63"/>
                </a:solidFill>
                <a:latin typeface="Calibri" pitchFamily="34" charset="0"/>
              </a:rPr>
              <a:t>Для проходження медичного огляду необхідно мати наступні документи: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• паспорт;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• витяг з медичної картки за останні 5 років (видається в медичному закладі за місцем реєстрації, проживання, навчання чи роботи);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• військовий квиток або приписне посвідчення (для військовозобов'язаних);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• за наявності відмітки “не придатний” у військовому квитку – повний пакет медичних документів, що уточнюють діагноз у рамках зазначеної статті;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• сертифікати психіатра (форма 122-2/о) та нарколога (форма 140/о), що будуть потрібні для огляду у психіатра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400" b="1" dirty="0" smtClean="0">
                <a:solidFill>
                  <a:srgbClr val="222E63"/>
                </a:solidFill>
                <a:latin typeface="Calibri" pitchFamily="34" charset="0"/>
              </a:rPr>
              <a:t>Медичний </a:t>
            </a:r>
            <a:r>
              <a:rPr lang="uk-UA" sz="3400" b="1" dirty="0">
                <a:solidFill>
                  <a:srgbClr val="222E63"/>
                </a:solidFill>
                <a:latin typeface="Calibri" pitchFamily="34" charset="0"/>
              </a:rPr>
              <a:t>огляд проводиться на базі лікувально-профілактичних установ МВС </a:t>
            </a:r>
            <a:r>
              <a:rPr lang="uk-UA" sz="3400" b="1" dirty="0" smtClean="0">
                <a:solidFill>
                  <a:srgbClr val="222E63"/>
                </a:solidFill>
                <a:latin typeface="Calibri" pitchFamily="34" charset="0"/>
              </a:rPr>
              <a:t>України.</a:t>
            </a:r>
            <a:endParaRPr lang="uk-UA" sz="3400" b="1" dirty="0">
              <a:solidFill>
                <a:srgbClr val="222E63"/>
              </a:solidFill>
              <a:latin typeface="Calibri" pitchFamily="34" charset="0"/>
            </a:endParaRPr>
          </a:p>
          <a:p>
            <a:pPr marL="12700">
              <a:lnSpc>
                <a:spcPts val="3475"/>
              </a:lnSpc>
              <a:spcAft>
                <a:spcPts val="2313"/>
              </a:spcAft>
            </a:pPr>
            <a:r>
              <a:rPr lang="ru-RU" sz="2900" b="1" dirty="0" smtClean="0">
                <a:solidFill>
                  <a:srgbClr val="222E63"/>
                </a:solidFill>
                <a:latin typeface="Calibri" pitchFamily="34" charset="0"/>
              </a:rPr>
              <a:t/>
            </a:r>
            <a:br>
              <a:rPr lang="ru-RU" sz="2900" b="1" dirty="0" smtClean="0">
                <a:solidFill>
                  <a:srgbClr val="222E63"/>
                </a:solidFill>
                <a:latin typeface="Calibri" pitchFamily="34" charset="0"/>
              </a:rPr>
            </a:br>
            <a:endParaRPr lang="uk-UA" sz="2900" b="1" dirty="0">
              <a:solidFill>
                <a:srgbClr val="222E63"/>
              </a:solidFill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Прямоугольник 2"/>
          <p:cNvSpPr>
            <a:spLocks noChangeArrowheads="1"/>
          </p:cNvSpPr>
          <p:nvPr/>
        </p:nvSpPr>
        <p:spPr bwMode="auto">
          <a:xfrm>
            <a:off x="3551040" y="737320"/>
            <a:ext cx="19885048" cy="2088232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/>
          <a:lstStyle/>
          <a:p>
            <a:pPr indent="1622425" algn="ctr">
              <a:spcAft>
                <a:spcPts val="0"/>
              </a:spcAft>
            </a:pPr>
            <a:r>
              <a:rPr lang="uk-UA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ГУНП </a:t>
            </a:r>
            <a:r>
              <a:rPr lang="ru-RU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 КІРОВОГРАДСЬКІЙ ОБЛАСТІ ОГОЛОШУЄ КОНКУРС  </a:t>
            </a:r>
          </a:p>
          <a:p>
            <a:pPr indent="1622425" algn="ctr">
              <a:spcAft>
                <a:spcPts val="12388"/>
              </a:spcAft>
            </a:pPr>
            <a:endParaRPr lang="ru-RU" sz="6600" dirty="0">
              <a:solidFill>
                <a:srgbClr val="FFFFFF"/>
              </a:solidFill>
              <a:latin typeface="Calibri" pitchFamily="34" charset="0"/>
            </a:endParaRPr>
          </a:p>
          <a:p>
            <a:pPr indent="1622425">
              <a:spcAft>
                <a:spcPts val="12388"/>
              </a:spcAft>
            </a:pPr>
            <a:endParaRPr lang="uk-UA" sz="60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688" y="293097"/>
            <a:ext cx="2448272" cy="253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3182" y="2825552"/>
            <a:ext cx="23762640" cy="105131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 18.06.2018</a:t>
            </a:r>
          </a:p>
          <a:p>
            <a:pPr algn="ctr">
              <a:defRPr/>
            </a:pPr>
            <a:endParaRPr lang="uk-UA" sz="4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>
              <a:defRPr/>
            </a:pPr>
            <a:endParaRPr lang="uk-UA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 посади молодшого </a:t>
            </a:r>
            <a:r>
              <a:rPr lang="uk-UA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складу </a:t>
            </a:r>
            <a:r>
              <a:rPr lang="uk-UA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поліції</a:t>
            </a:r>
          </a:p>
          <a:p>
            <a:pPr algn="ctr">
              <a:defRPr/>
            </a:pPr>
            <a:r>
              <a:rPr lang="uk-UA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</a:t>
            </a:r>
            <a:r>
              <a:rPr lang="uk-UA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осіб, які мають повну загальну середню освіту за умови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відсутності офіцерського військового чи спеціального звання)</a:t>
            </a:r>
            <a:r>
              <a:rPr lang="uk-UA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4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uk-UA" sz="2800" b="1" dirty="0" smtClean="0">
                <a:solidFill>
                  <a:srgbClr val="222E63"/>
                </a:solidFill>
                <a:latin typeface="Arial Black" panose="020B0A04020102020204" pitchFamily="34" charset="0"/>
              </a:rPr>
              <a:t>-   </a:t>
            </a: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поліцейський з логістики, обліку та збереження речових доказів</a:t>
            </a:r>
            <a:r>
              <a:rPr lang="uk-UA" sz="32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і озброєння –  2 вакансії;</a:t>
            </a:r>
          </a:p>
          <a:p>
            <a:pPr marL="457200" indent="-457200">
              <a:buFontTx/>
              <a:buChar char="-"/>
              <a:defRPr/>
            </a:pP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поліцейський ізолятора тимчасового тримання – </a:t>
            </a:r>
            <a:r>
              <a:rPr lang="uk-UA" sz="32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9</a:t>
            </a: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вакансій; </a:t>
            </a:r>
          </a:p>
          <a:p>
            <a:pPr marL="457200" indent="-457200">
              <a:buFontTx/>
              <a:buChar char="-"/>
              <a:defRPr/>
            </a:pP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поліцейський – водій відділення конвойної служби ізолятора тимчасового тримання – 1 вакансія;</a:t>
            </a:r>
          </a:p>
          <a:p>
            <a:pPr marL="457200" indent="-457200">
              <a:buFontTx/>
              <a:buChar char="-"/>
              <a:defRPr/>
            </a:pP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поліцейський сектору реагування патрульної поліції – 10 вакансій.</a:t>
            </a:r>
          </a:p>
          <a:p>
            <a:pPr marL="12700" lvl="0" algn="just">
              <a:defRPr/>
            </a:pPr>
            <a:r>
              <a:rPr lang="uk-UA" sz="4000" b="1" dirty="0" smtClean="0">
                <a:solidFill>
                  <a:srgbClr val="222E63"/>
                </a:solidFill>
                <a:latin typeface="Arial Black" panose="020B0A04020102020204" pitchFamily="34" charset="0"/>
              </a:rPr>
              <a:t>	</a:t>
            </a:r>
          </a:p>
          <a:p>
            <a:pPr marL="12700" lvl="0" algn="just">
              <a:defRPr/>
            </a:pPr>
            <a:r>
              <a:rPr lang="uk-UA" sz="4000" b="1" dirty="0" smtClean="0">
                <a:solidFill>
                  <a:srgbClr val="222E63"/>
                </a:solidFill>
                <a:latin typeface="Arial Black" panose="020B0A04020102020204" pitchFamily="34" charset="0"/>
              </a:rPr>
              <a:t>			</a:t>
            </a:r>
            <a:r>
              <a:rPr lang="uk-UA" sz="4400" b="1" dirty="0" smtClean="0">
                <a:solidFill>
                  <a:srgbClr val="1B416F"/>
                </a:solidFill>
              </a:rPr>
              <a:t>З детальним переліком відкритих вакансій можна ознайомитись </a:t>
            </a:r>
            <a:r>
              <a:rPr lang="uk-UA" sz="4400" b="1" dirty="0">
                <a:solidFill>
                  <a:srgbClr val="1B416F"/>
                </a:solidFill>
              </a:rPr>
              <a:t>на офіційному </a:t>
            </a:r>
            <a:endParaRPr lang="uk-UA" sz="4400" b="1" dirty="0" smtClean="0">
              <a:solidFill>
                <a:srgbClr val="1B416F"/>
              </a:solidFill>
            </a:endParaRPr>
          </a:p>
          <a:p>
            <a:pPr marL="12700" lvl="0" algn="just">
              <a:defRPr/>
            </a:pPr>
            <a:r>
              <a:rPr lang="uk-UA" sz="4400" b="1" dirty="0">
                <a:solidFill>
                  <a:srgbClr val="1B416F"/>
                </a:solidFill>
              </a:rPr>
              <a:t>	</a:t>
            </a:r>
            <a:r>
              <a:rPr lang="uk-UA" sz="4400" b="1" dirty="0" smtClean="0">
                <a:solidFill>
                  <a:srgbClr val="1B416F"/>
                </a:solidFill>
              </a:rPr>
              <a:t>			порталі «Система відбору кадрів в Національну поліцію України»</a:t>
            </a:r>
          </a:p>
          <a:p>
            <a:pPr marL="12700" lvl="0" algn="just">
              <a:defRPr/>
            </a:pPr>
            <a:r>
              <a:rPr lang="uk-UA" sz="4400" b="1" dirty="0">
                <a:solidFill>
                  <a:srgbClr val="1B416F"/>
                </a:solidFill>
              </a:rPr>
              <a:t>	</a:t>
            </a:r>
            <a:r>
              <a:rPr lang="uk-UA" sz="4400" b="1" dirty="0" smtClean="0">
                <a:solidFill>
                  <a:srgbClr val="1B416F"/>
                </a:solidFill>
              </a:rPr>
              <a:t>							 </a:t>
            </a:r>
            <a:r>
              <a:rPr lang="uk-UA" sz="4400" b="1" dirty="0">
                <a:solidFill>
                  <a:srgbClr val="1B416F"/>
                </a:solidFill>
              </a:rPr>
              <a:t>за посиланням: </a:t>
            </a:r>
            <a:r>
              <a:rPr lang="en-US" sz="4400" b="1" dirty="0" smtClean="0">
                <a:solidFill>
                  <a:srgbClr val="FF0000"/>
                </a:solidFill>
              </a:rPr>
              <a:t>nabir.np.gov.ua</a:t>
            </a:r>
            <a:endParaRPr lang="uk-UA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uk-UA" sz="4400" b="1" dirty="0" smtClean="0">
                <a:solidFill>
                  <a:srgbClr val="1B416F"/>
                </a:solidFill>
              </a:rPr>
              <a:t>Прийом</a:t>
            </a:r>
            <a:r>
              <a:rPr lang="uk-UA" sz="4400" b="1" dirty="0" smtClean="0">
                <a:solidFill>
                  <a:srgbClr val="FF0000"/>
                </a:solidFill>
              </a:rPr>
              <a:t> О</a:t>
            </a:r>
            <a:r>
              <a:rPr lang="en-US" sz="4400" b="1" dirty="0" smtClean="0">
                <a:solidFill>
                  <a:srgbClr val="FF0000"/>
                </a:solidFill>
              </a:rPr>
              <a:t>NLINE </a:t>
            </a:r>
            <a:r>
              <a:rPr lang="uk-UA" sz="4400" b="1" dirty="0" smtClean="0">
                <a:solidFill>
                  <a:srgbClr val="FF0000"/>
                </a:solidFill>
              </a:rPr>
              <a:t>заяв та документів </a:t>
            </a:r>
            <a:r>
              <a:rPr lang="uk-UA" sz="4400" b="1" dirty="0" smtClean="0">
                <a:solidFill>
                  <a:srgbClr val="1B416F"/>
                </a:solidFill>
              </a:rPr>
              <a:t>на зазначені вакансії триває </a:t>
            </a:r>
            <a:r>
              <a:rPr lang="uk-UA" sz="4400" b="1" dirty="0" smtClean="0">
                <a:solidFill>
                  <a:srgbClr val="FF0000"/>
                </a:solidFill>
              </a:rPr>
              <a:t>з 18.06.2018 по 10.07.2018</a:t>
            </a:r>
          </a:p>
          <a:p>
            <a:pPr marL="857250" indent="-8572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uk-UA" sz="4400" dirty="0" smtClean="0">
              <a:solidFill>
                <a:srgbClr val="222E63"/>
              </a:solidFill>
            </a:endParaRPr>
          </a:p>
          <a:p>
            <a:pPr marL="857250" indent="-8572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uk-UA" sz="6600" dirty="0" smtClean="0">
              <a:solidFill>
                <a:srgbClr val="222E63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uk-UA" sz="6600" u="sng" dirty="0" smtClean="0">
              <a:solidFill>
                <a:srgbClr val="222E63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uk-UA" sz="6600" dirty="0" smtClean="0">
              <a:solidFill>
                <a:srgbClr val="222E6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703" y="7506072"/>
            <a:ext cx="2354342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uk-UA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uk-UA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688" y="3545632"/>
            <a:ext cx="236250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посади </a:t>
            </a:r>
            <a:r>
              <a:rPr lang="ru-RU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середнього</a:t>
            </a:r>
            <a:r>
              <a:rPr lang="uk-UA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складу поліції</a:t>
            </a:r>
          </a:p>
          <a:p>
            <a:pPr lvl="0">
              <a:defRPr/>
            </a:pPr>
            <a:r>
              <a:rPr lang="uk-UA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  (для осіб, які мають вищу освіту)</a:t>
            </a:r>
            <a:r>
              <a:rPr lang="uk-UA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marL="571500" lvl="0" indent="-571500">
              <a:buFontTx/>
              <a:buChar char="-"/>
              <a:defRPr/>
            </a:pP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оперуповноважений – 5 вакансій;</a:t>
            </a:r>
          </a:p>
          <a:p>
            <a:pPr marL="571500" lvl="0" indent="-571500">
              <a:buFontTx/>
              <a:buChar char="-"/>
              <a:defRPr/>
            </a:pP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дільничний офіцер поліції – 5 вакансій;</a:t>
            </a:r>
          </a:p>
          <a:p>
            <a:pPr marL="571500" lvl="0" indent="-571500">
              <a:buFontTx/>
              <a:buChar char="-"/>
              <a:defRPr/>
            </a:pPr>
            <a:endParaRPr lang="uk-UA" sz="3200" b="1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571500" lvl="0" indent="-571500">
              <a:buFontTx/>
              <a:buChar char="-"/>
              <a:defRPr/>
            </a:pPr>
            <a:endParaRPr lang="uk-UA" sz="32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752662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04" y="505159"/>
            <a:ext cx="1854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964873" y="822325"/>
            <a:ext cx="20892423" cy="1931988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263900">
              <a:spcAft>
                <a:spcPts val="0"/>
              </a:spcAft>
            </a:pPr>
            <a:endParaRPr lang="uk-UA" sz="44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3263900">
              <a:spcAft>
                <a:spcPts val="0"/>
              </a:spcAft>
            </a:pPr>
            <a:r>
              <a:rPr lang="uk-UA" sz="44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ЕТАП</a:t>
            </a:r>
            <a:r>
              <a:rPr lang="uk-UA" sz="4400" dirty="0">
                <a:solidFill>
                  <a:srgbClr val="FFFFFF"/>
                </a:solidFill>
                <a:latin typeface="Arial Black" panose="020B0A04020102020204" pitchFamily="34" charset="0"/>
              </a:rPr>
              <a:t>: ПЕРЕВІРКА РІВНЯ ФІЗИЧНОЇ ПІДГОТОВКИ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2033588" y="3495674"/>
            <a:ext cx="21535676" cy="897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spcBef>
                <a:spcPts val="6925"/>
              </a:spcBef>
              <a:spcAft>
                <a:spcPts val="4200"/>
              </a:spcAft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Фізична підготовка кандидатів до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вступу на службу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в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поліцію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регулюється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наказом МВС України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від 09.02.2016 № 90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/>
            </a:r>
            <a:b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</a:b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                                  (зі змінами та доповненнями відповідно до наказу МВС України від 17.01.2018 № 28)</a:t>
            </a:r>
          </a:p>
          <a:p>
            <a:pPr marL="12700">
              <a:spcAft>
                <a:spcPts val="3988"/>
              </a:spcAft>
            </a:pPr>
            <a:r>
              <a:rPr lang="uk-UA" sz="4900" b="1" dirty="0" smtClean="0">
                <a:solidFill>
                  <a:srgbClr val="222E63"/>
                </a:solidFill>
                <a:latin typeface="Calibri" pitchFamily="34" charset="0"/>
              </a:rPr>
              <a:t>Під час тестування кандидати здають нормативи:</a:t>
            </a:r>
          </a:p>
          <a:p>
            <a:pPr marL="12700">
              <a:lnSpc>
                <a:spcPts val="4050"/>
              </a:lnSpc>
            </a:pPr>
            <a:r>
              <a:rPr lang="uk-UA" sz="3400" b="1" u="sng" dirty="0" smtClean="0">
                <a:solidFill>
                  <a:srgbClr val="222E63"/>
                </a:solidFill>
                <a:latin typeface="Calibri" pitchFamily="34" charset="0"/>
              </a:rPr>
              <a:t>Чоловіки :</a:t>
            </a:r>
            <a:endParaRPr lang="uk-UA" sz="3400" b="1" u="sng" dirty="0">
              <a:solidFill>
                <a:srgbClr val="222E63"/>
              </a:solidFill>
              <a:latin typeface="Calibri" pitchFamily="34" charset="0"/>
            </a:endParaRPr>
          </a:p>
          <a:p>
            <a:pPr marL="469900" indent="-457200">
              <a:lnSpc>
                <a:spcPts val="4050"/>
              </a:lnSpc>
              <a:buFontTx/>
              <a:buChar char="-"/>
            </a:pP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комплексна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силова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вправа;</a:t>
            </a: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  <a:p>
            <a:pPr marL="469900" indent="-457200">
              <a:lnSpc>
                <a:spcPts val="4050"/>
              </a:lnSpc>
              <a:buFontTx/>
              <a:buChar char="-"/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б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іг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на 100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м.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(або човниковий біг за умови, що тестування проходить при температурі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повітря</a:t>
            </a:r>
            <a:b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</a:b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від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-1</a:t>
            </a:r>
            <a:r>
              <a:rPr lang="uk-UA" sz="3400" baseline="30000" dirty="0" smtClean="0">
                <a:solidFill>
                  <a:srgbClr val="222E63"/>
                </a:solidFill>
                <a:latin typeface="Calibri" pitchFamily="34" charset="0"/>
              </a:rPr>
              <a:t>о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С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до -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10 </a:t>
            </a:r>
            <a:r>
              <a:rPr lang="uk-UA" sz="3400" baseline="30000" dirty="0" smtClean="0">
                <a:solidFill>
                  <a:srgbClr val="222E63"/>
                </a:solidFill>
                <a:latin typeface="Calibri" pitchFamily="34" charset="0"/>
              </a:rPr>
              <a:t>о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С);</a:t>
            </a:r>
          </a:p>
          <a:p>
            <a:pPr marL="469900" indent="-457200">
              <a:lnSpc>
                <a:spcPts val="4050"/>
              </a:lnSpc>
              <a:buFontTx/>
              <a:buChar char="-"/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б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іг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на 1000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м.</a:t>
            </a: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  <a:p>
            <a:pPr marL="12700">
              <a:lnSpc>
                <a:spcPts val="4075"/>
              </a:lnSpc>
            </a:pPr>
            <a:r>
              <a:rPr lang="uk-UA" sz="3400" b="1" u="sng" dirty="0" smtClean="0">
                <a:solidFill>
                  <a:srgbClr val="222E63"/>
                </a:solidFill>
                <a:latin typeface="Calibri" pitchFamily="34" charset="0"/>
              </a:rPr>
              <a:t>Жінки :</a:t>
            </a:r>
            <a:endParaRPr lang="uk-UA" sz="3400" b="1" u="sng" dirty="0">
              <a:solidFill>
                <a:srgbClr val="222E63"/>
              </a:solidFill>
              <a:latin typeface="Calibri" pitchFamily="34" charset="0"/>
            </a:endParaRPr>
          </a:p>
          <a:p>
            <a:pPr marL="12700">
              <a:lnSpc>
                <a:spcPts val="4075"/>
              </a:lnSpc>
            </a:pP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- згинання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та розгинання рук в упорі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лежачи;</a:t>
            </a: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  <a:p>
            <a:pPr marL="469900" lvl="0" indent="-457200">
              <a:lnSpc>
                <a:spcPts val="4050"/>
              </a:lnSpc>
              <a:buFontTx/>
              <a:buChar char="-"/>
            </a:pP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біг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на 100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м.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(або човниковий біг за умови, що тестування проходить при температурі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повітря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від -1</a:t>
            </a:r>
            <a:r>
              <a:rPr lang="uk-UA" sz="3400" baseline="30000" dirty="0">
                <a:solidFill>
                  <a:srgbClr val="222E63"/>
                </a:solidFill>
                <a:latin typeface="Calibri" pitchFamily="34" charset="0"/>
              </a:rPr>
              <a:t>о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С до -10 </a:t>
            </a:r>
            <a:r>
              <a:rPr lang="uk-UA" sz="3400" baseline="30000" dirty="0">
                <a:solidFill>
                  <a:srgbClr val="222E63"/>
                </a:solidFill>
                <a:latin typeface="Calibri" pitchFamily="34" charset="0"/>
              </a:rPr>
              <a:t>о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С);</a:t>
            </a:r>
          </a:p>
          <a:p>
            <a:pPr marL="469900" indent="-457200">
              <a:lnSpc>
                <a:spcPts val="4075"/>
              </a:lnSpc>
              <a:spcAft>
                <a:spcPts val="2725"/>
              </a:spcAft>
              <a:buFontTx/>
              <a:buChar char="-"/>
            </a:pP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б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іг </a:t>
            </a:r>
            <a:r>
              <a:rPr lang="uk-UA" sz="3400" dirty="0">
                <a:solidFill>
                  <a:srgbClr val="222E63"/>
                </a:solidFill>
                <a:latin typeface="Calibri" pitchFamily="34" charset="0"/>
              </a:rPr>
              <a:t>на 1000 </a:t>
            </a:r>
            <a:r>
              <a:rPr lang="uk-UA" sz="3400" dirty="0" smtClean="0">
                <a:solidFill>
                  <a:srgbClr val="222E63"/>
                </a:solidFill>
                <a:latin typeface="Calibri" pitchFamily="34" charset="0"/>
              </a:rPr>
              <a:t>м.</a:t>
            </a: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  <a:p>
            <a:pPr marL="12700"/>
            <a:r>
              <a:rPr lang="uk-UA" sz="4400" b="1" dirty="0">
                <a:solidFill>
                  <a:srgbClr val="FF0000"/>
                </a:solidFill>
                <a:latin typeface="Calibri" pitchFamily="34" charset="0"/>
              </a:rPr>
              <a:t>Рівень фізичної підготовки має відповідати результату «задовільно» або вище за </a:t>
            </a:r>
            <a:r>
              <a:rPr lang="uk-UA" sz="4400" b="1" dirty="0" smtClean="0">
                <a:solidFill>
                  <a:srgbClr val="FF0000"/>
                </a:solidFill>
                <a:latin typeface="Calibri" pitchFamily="34" charset="0"/>
              </a:rPr>
              <a:t>кожним </a:t>
            </a:r>
            <a:r>
              <a:rPr lang="uk-UA" sz="4400" b="1" dirty="0">
                <a:solidFill>
                  <a:srgbClr val="FF0000"/>
                </a:solidFill>
                <a:latin typeface="Calibri" pitchFamily="34" charset="0"/>
              </a:rPr>
              <a:t>з </a:t>
            </a:r>
            <a:r>
              <a:rPr lang="uk-UA" sz="4400" b="1" dirty="0" smtClean="0">
                <a:solidFill>
                  <a:srgbClr val="FF0000"/>
                </a:solidFill>
                <a:latin typeface="Calibri" pitchFamily="34" charset="0"/>
              </a:rPr>
              <a:t>нормативів! </a:t>
            </a:r>
            <a:endParaRPr lang="uk-UA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800" y="49817"/>
            <a:ext cx="179863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37100" y="233264"/>
            <a:ext cx="16455900" cy="1579661"/>
          </a:xfrm>
          <a:prstGeom prst="rect">
            <a:avLst/>
          </a:prstGeom>
          <a:solidFill>
            <a:srgbClr val="152963"/>
          </a:solidFill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" sz="3400" dirty="0" smtClean="0">
              <a:solidFill>
                <a:srgbClr val="FFFFFF"/>
              </a:solidFill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" sz="3400" dirty="0" smtClean="0">
                <a:solidFill>
                  <a:srgbClr val="FFFFFF"/>
                </a:solidFill>
                <a:latin typeface="Arial Black" panose="020B0A04020102020204" pitchFamily="34" charset="0"/>
                <a:cs typeface="+mn-cs"/>
              </a:rPr>
              <a:t>НОРМАТИВИ З ФІЗИЧНОЇ ПІДГОТОВКИ</a:t>
            </a:r>
            <a:endParaRPr lang="uk" sz="3400" dirty="0">
              <a:solidFill>
                <a:srgbClr val="FFFFFF"/>
              </a:solidFill>
              <a:latin typeface="Arial Black" panose="020B0A04020102020204" pitchFamily="34" charset="0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9574030"/>
              </p:ext>
            </p:extLst>
          </p:nvPr>
        </p:nvGraphicFramePr>
        <p:xfrm>
          <a:off x="958747" y="2212182"/>
          <a:ext cx="22206054" cy="10910509"/>
        </p:xfrm>
        <a:graphic>
          <a:graphicData uri="http://schemas.openxmlformats.org/drawingml/2006/table">
            <a:tbl>
              <a:tblPr/>
              <a:tblGrid>
                <a:gridCol w="1182371"/>
                <a:gridCol w="6621277"/>
                <a:gridCol w="1182371"/>
                <a:gridCol w="1182371"/>
                <a:gridCol w="123868"/>
                <a:gridCol w="1013461"/>
                <a:gridCol w="123868"/>
                <a:gridCol w="1182371"/>
                <a:gridCol w="1182371"/>
                <a:gridCol w="1182371"/>
                <a:gridCol w="1182371"/>
                <a:gridCol w="1182371"/>
                <a:gridCol w="1182371"/>
                <a:gridCol w="1182371"/>
                <a:gridCol w="1249935"/>
                <a:gridCol w="1249935"/>
              </a:tblGrid>
              <a:tr h="604847">
                <a:tc rowSpan="5">
                  <a:txBody>
                    <a:bodyPr/>
                    <a:lstStyle/>
                    <a:p>
                      <a:pPr algn="ctr" fontAlgn="base"/>
                      <a:r>
                        <a:rPr lang="ru-RU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з/п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ase"/>
                      <a:r>
                        <a:rPr lang="ru-RU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Контрольна вправа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base"/>
                      <a:r>
                        <a:rPr lang="ru-RU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Нормативи, бали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base"/>
                      <a:r>
                        <a:rPr lang="ru-RU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Вікові групи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III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IV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III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IV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III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IV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5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18-25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26-30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31-35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36+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18-25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26-30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31-35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36+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18-25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26-30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31-35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36+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7900">
                <a:tc gridSpan="16">
                  <a:txBody>
                    <a:bodyPr/>
                    <a:lstStyle/>
                    <a:p>
                      <a:pPr algn="ctr" fontAlgn="base"/>
                      <a:r>
                        <a:rPr lang="ru-RU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Чоловіки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0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Комплексна силова вправа (разів за 1 хв.)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0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Біг 100 м (с)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0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Біг 1000 м (хв., с)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3.50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4.00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4.10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4.10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4.40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4.25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4.35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4.45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4.55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0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Човниковий біг 10 х10 м (с)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33.0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33.0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34.0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7900">
                <a:tc gridSpan="16">
                  <a:txBody>
                    <a:bodyPr/>
                    <a:lstStyle/>
                    <a:p>
                      <a:pPr algn="ctr" fontAlgn="base"/>
                      <a:r>
                        <a:rPr lang="ru-RU" sz="2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Жінки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0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Згинання та розгинання рук в упорі лежачи (разів)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40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Біг 100 м (с)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20.5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40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Біг 1000 м (хв., с)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4.40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4.50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5.00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5.00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5.10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5.20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5.30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5.40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5.50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6.00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40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Човниковий біг 10 х10 м (с)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34.0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38.0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41.0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39.0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42.0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2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5.0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274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88" y="623934"/>
            <a:ext cx="174942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152650" y="881156"/>
            <a:ext cx="20319394" cy="1182594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207000">
              <a:spcAft>
                <a:spcPts val="3988"/>
              </a:spcAft>
            </a:pPr>
            <a:r>
              <a:rPr lang="uk-UA" sz="4900" dirty="0">
                <a:solidFill>
                  <a:srgbClr val="FFFFFF"/>
                </a:solidFill>
                <a:latin typeface="Calibri" pitchFamily="34" charset="0"/>
              </a:rPr>
              <a:t>ЕТАП: ПСИХОЛОГІЧНЕ ТЕСТУВАННЯ</a:t>
            </a: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2242785" y="2465511"/>
            <a:ext cx="202295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 algn="just">
              <a:lnSpc>
                <a:spcPts val="3188"/>
              </a:lnSpc>
              <a:spcBef>
                <a:spcPts val="3988"/>
              </a:spcBef>
              <a:spcAft>
                <a:spcPts val="2100"/>
              </a:spcAft>
            </a:pP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Тестування особистісних характеристик (психологічний тест) проводиться з метою виявлення рис, типу характеру, стилю поведінки кандидата, визначення його емоційного стану, придатності до служби в умовах підвищеного психологічного навантаження. Складається з тесту та інтерв′ю за участю представників психологічної служби, підрозділу внутрішньої безпеки та представника служби, в яку відбирається кандидат.</a:t>
            </a:r>
          </a:p>
          <a:p>
            <a:pPr marL="25400" algn="just">
              <a:lnSpc>
                <a:spcPts val="3188"/>
              </a:lnSpc>
              <a:spcBef>
                <a:spcPts val="3988"/>
              </a:spcBef>
              <a:spcAft>
                <a:spcPts val="2100"/>
              </a:spcAft>
            </a:pP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Результати психологічного тесту не впливають на рейтинг кандидата та мають рекомендаційний характер і враховуються поліцейською комісією при прийнятті рішення за результатами всіх етапів конкурсу. Психологічне </a:t>
            </a:r>
            <a:r>
              <a:rPr lang="uk-UA" sz="3200" dirty="0">
                <a:solidFill>
                  <a:srgbClr val="222E63"/>
                </a:solidFill>
                <a:latin typeface="Calibri" pitchFamily="34" charset="0"/>
              </a:rPr>
              <a:t>тестування особистісних характеристик (психологічний тест) проводиться з метою виявлення рис, типу характеру, стилю поведінки кандидата, визначення його емоційного стану, придатності до служби в умовах підвищеного психологічного навантаження.</a:t>
            </a:r>
          </a:p>
          <a:p>
            <a:pPr marL="25400" algn="just">
              <a:spcAft>
                <a:spcPts val="600"/>
              </a:spcAft>
            </a:pPr>
            <a:endParaRPr lang="uk-UA" sz="2900" dirty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lnSpc>
                <a:spcPts val="3188"/>
              </a:lnSpc>
              <a:spcAft>
                <a:spcPts val="4413"/>
              </a:spcAft>
            </a:pPr>
            <a:endParaRPr lang="uk-UA" sz="2900" dirty="0">
              <a:solidFill>
                <a:srgbClr val="222E63"/>
              </a:solidFill>
              <a:latin typeface="Calibri" pitchFamily="34" charset="0"/>
            </a:endParaRP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2197590" y="7101629"/>
            <a:ext cx="20229513" cy="1159997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90900">
              <a:spcBef>
                <a:spcPts val="4413"/>
              </a:spcBef>
              <a:spcAft>
                <a:spcPts val="4413"/>
              </a:spcAft>
            </a:pPr>
            <a:r>
              <a:rPr lang="uk-UA" sz="4900" dirty="0">
                <a:solidFill>
                  <a:srgbClr val="FFFFFF"/>
                </a:solidFill>
                <a:latin typeface="Calibri" pitchFamily="34" charset="0"/>
              </a:rPr>
              <a:t>ЕТАП: СПІВБЕСІДА З ПОЛІЦЕЙСЬКОЮ КОМІСІЄЮ</a:t>
            </a: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2226210" y="8010128"/>
            <a:ext cx="20229513" cy="39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32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Під </a:t>
            </a:r>
            <a:r>
              <a:rPr lang="uk-UA" sz="3200" dirty="0">
                <a:solidFill>
                  <a:srgbClr val="222E63"/>
                </a:solidFill>
                <a:latin typeface="Calibri" pitchFamily="34" charset="0"/>
              </a:rPr>
              <a:t>час співбесіди поліцейська комісія спілкується з кандидатом, вивчає надані матеріали та результати попередніх етапів </a:t>
            </a: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конкурсу</a:t>
            </a:r>
            <a:r>
              <a:rPr lang="uk-UA" sz="3200" dirty="0">
                <a:solidFill>
                  <a:srgbClr val="222E63"/>
                </a:solidFill>
                <a:latin typeface="Calibri" pitchFamily="34" charset="0"/>
              </a:rPr>
              <a:t> </a:t>
            </a: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і рекомендує або не рекомендує кандидата на посади.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32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Кандидати</a:t>
            </a:r>
            <a:r>
              <a:rPr lang="uk-UA" sz="3200" dirty="0">
                <a:solidFill>
                  <a:srgbClr val="222E63"/>
                </a:solidFill>
                <a:latin typeface="Calibri" pitchFamily="34" charset="0"/>
              </a:rPr>
              <a:t>, рекомендовані поліцейською комісією до служби, включаються до рейтингу в межах кількості наявних вакансій. Рейтинг будується на результатах тестування загальних навичок, професійного тесту та оцінки рівня фізичної підготовки кандидатів</a:t>
            </a:r>
            <a:r>
              <a:rPr lang="uk-UA" sz="32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3200" dirty="0">
              <a:solidFill>
                <a:srgbClr val="222E63"/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solidFill>
                  <a:srgbClr val="222E63"/>
                </a:solidFill>
                <a:latin typeface="Calibri" pitchFamily="34" charset="0"/>
              </a:rPr>
              <a:t>Інформація про переможців конкурсу публікується на сайті Національної поліції не пізніше наступного дня після підписання протоколу засідання поліцейської комісії.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412"/>
            <a:ext cx="6791400" cy="58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5207224" y="1169368"/>
            <a:ext cx="181460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endParaRPr lang="uk-UA" sz="36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/>
            <a:r>
              <a:rPr lang="uk-UA" sz="4400" dirty="0" smtClean="0">
                <a:solidFill>
                  <a:srgbClr val="222E63"/>
                </a:solidFill>
                <a:latin typeface="Calibri" pitchFamily="34" charset="0"/>
              </a:rPr>
              <a:t>Для отримання будь-якої</a:t>
            </a:r>
          </a:p>
          <a:p>
            <a:pPr marL="12700" algn="ctr"/>
            <a:r>
              <a:rPr lang="uk-UA" sz="4400" dirty="0" smtClean="0">
                <a:solidFill>
                  <a:srgbClr val="222E63"/>
                </a:solidFill>
                <a:latin typeface="Calibri" pitchFamily="34" charset="0"/>
              </a:rPr>
              <a:t>додаткової інформації щодо майбутніх конкурсів на посади в поліції, </a:t>
            </a:r>
          </a:p>
          <a:p>
            <a:pPr marL="12700" algn="ctr"/>
            <a:r>
              <a:rPr lang="uk-UA" sz="4400" dirty="0" smtClean="0">
                <a:solidFill>
                  <a:srgbClr val="222E63"/>
                </a:solidFill>
                <a:latin typeface="Calibri" pitchFamily="34" charset="0"/>
              </a:rPr>
              <a:t>Ви </a:t>
            </a:r>
            <a:r>
              <a:rPr lang="uk-UA" sz="4400" dirty="0">
                <a:solidFill>
                  <a:srgbClr val="222E63"/>
                </a:solidFill>
                <a:latin typeface="Calibri" pitchFamily="34" charset="0"/>
              </a:rPr>
              <a:t>можете </a:t>
            </a:r>
            <a:r>
              <a:rPr lang="uk-UA" sz="4400" dirty="0" smtClean="0">
                <a:solidFill>
                  <a:srgbClr val="222E63"/>
                </a:solidFill>
                <a:latin typeface="Calibri" pitchFamily="34" charset="0"/>
              </a:rPr>
              <a:t>звернутися за телефоном </a:t>
            </a:r>
            <a:r>
              <a:rPr lang="uk-UA" sz="4400" b="1" dirty="0" smtClean="0">
                <a:solidFill>
                  <a:srgbClr val="FF0000"/>
                </a:solidFill>
                <a:latin typeface="Calibri" pitchFamily="34" charset="0"/>
              </a:rPr>
              <a:t>(050) 383 99 96; </a:t>
            </a:r>
          </a:p>
          <a:p>
            <a:pPr marL="12700" algn="ctr"/>
            <a:r>
              <a:rPr lang="uk-UA" sz="4400" b="1" dirty="0" smtClean="0">
                <a:solidFill>
                  <a:srgbClr val="FF0000"/>
                </a:solidFill>
                <a:latin typeface="Calibri" pitchFamily="34" charset="0"/>
              </a:rPr>
              <a:t>                                                                     (067) 523 10 90 </a:t>
            </a:r>
          </a:p>
          <a:p>
            <a:pPr marL="12700" algn="ctr"/>
            <a:r>
              <a:rPr lang="uk-UA" sz="4400" dirty="0" smtClean="0">
                <a:solidFill>
                  <a:srgbClr val="222E63"/>
                </a:solidFill>
                <a:latin typeface="Calibri" pitchFamily="34" charset="0"/>
              </a:rPr>
              <a:t>та </a:t>
            </a:r>
            <a:r>
              <a:rPr lang="uk-UA" sz="4400" dirty="0">
                <a:solidFill>
                  <a:srgbClr val="222E63"/>
                </a:solidFill>
                <a:latin typeface="Calibri" pitchFamily="34" charset="0"/>
              </a:rPr>
              <a:t>електронною адресою </a:t>
            </a:r>
            <a:r>
              <a:rPr lang="en-US" sz="5400" b="1" dirty="0">
                <a:solidFill>
                  <a:srgbClr val="245794"/>
                </a:solidFill>
                <a:latin typeface="+mn-lt"/>
              </a:rPr>
              <a:t>nabir.police.kg@gmail.com</a:t>
            </a:r>
            <a:r>
              <a:rPr lang="ru-RU" sz="5400" b="1" dirty="0" smtClean="0">
                <a:solidFill>
                  <a:srgbClr val="245794"/>
                </a:solidFill>
                <a:latin typeface="+mn-lt"/>
              </a:rPr>
              <a:t> </a:t>
            </a:r>
            <a:endParaRPr lang="uk-UA" sz="5400" b="1" dirty="0" smtClean="0">
              <a:solidFill>
                <a:srgbClr val="245794"/>
              </a:solidFill>
              <a:latin typeface="+mn-lt"/>
            </a:endParaRPr>
          </a:p>
          <a:p>
            <a:pPr marL="12700" algn="ctr"/>
            <a:endParaRPr lang="uk-UA" sz="36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>
              <a:spcBef>
                <a:spcPts val="12388"/>
              </a:spcBef>
              <a:spcAft>
                <a:spcPts val="3575"/>
              </a:spcAft>
            </a:pPr>
            <a:endParaRPr lang="uk-UA" sz="3400" dirty="0">
              <a:solidFill>
                <a:srgbClr val="222E63"/>
              </a:solidFill>
              <a:latin typeface="Calibri" pitchFamily="34" charset="0"/>
            </a:endParaRPr>
          </a:p>
        </p:txBody>
      </p:sp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0" y="10818440"/>
            <a:ext cx="24384000" cy="2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12388"/>
              </a:spcBef>
            </a:pPr>
            <a:endParaRPr lang="uk-UA" sz="3600" b="1" dirty="0">
              <a:solidFill>
                <a:srgbClr val="222E63"/>
              </a:solidFill>
              <a:latin typeface="Calibri" pitchFamily="34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5207224" y="449288"/>
            <a:ext cx="174259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>
              <a:spcBef>
                <a:spcPts val="100"/>
              </a:spcBef>
              <a:spcAft>
                <a:spcPts val="100"/>
              </a:spcAft>
            </a:pPr>
            <a:r>
              <a:rPr lang="uk-UA" sz="4800" dirty="0" smtClean="0">
                <a:solidFill>
                  <a:srgbClr val="222E63"/>
                </a:solidFill>
                <a:latin typeface="Calibri" pitchFamily="34" charset="0"/>
              </a:rPr>
              <a:t>       </a:t>
            </a:r>
            <a:endParaRPr lang="uk-UA" sz="8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100"/>
              </a:spcAft>
            </a:pPr>
            <a:endParaRPr lang="uk-UA" sz="8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100"/>
              </a:spcAft>
            </a:pPr>
            <a:endParaRPr lang="uk-UA" sz="8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100"/>
              </a:spcAft>
            </a:pPr>
            <a:endParaRPr lang="uk-UA" sz="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2700" algn="ctr">
              <a:spcBef>
                <a:spcPts val="100"/>
              </a:spcBef>
              <a:spcAft>
                <a:spcPts val="100"/>
              </a:spcAft>
            </a:pPr>
            <a:endParaRPr lang="uk-UA" sz="4800" b="1" dirty="0" smtClean="0">
              <a:solidFill>
                <a:srgbClr val="222E63"/>
              </a:solidFill>
              <a:latin typeface="Calibri" pitchFamily="34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636440" y="5417840"/>
            <a:ext cx="224664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endParaRPr lang="uk-UA" sz="3600" i="1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/>
            <a:endParaRPr lang="uk-UA" sz="3600" i="1" dirty="0">
              <a:solidFill>
                <a:srgbClr val="222E63"/>
              </a:solidFill>
              <a:latin typeface="Calibri" pitchFamily="34" charset="0"/>
            </a:endParaRPr>
          </a:p>
          <a:p>
            <a:pPr marL="12700" algn="ctr"/>
            <a:r>
              <a:rPr lang="uk-UA" sz="6600" i="1" dirty="0" smtClean="0">
                <a:solidFill>
                  <a:srgbClr val="222E63"/>
                </a:solidFill>
                <a:latin typeface="Calibri" pitchFamily="34" charset="0"/>
              </a:rPr>
              <a:t>Адреса розташування </a:t>
            </a:r>
            <a:r>
              <a:rPr lang="uk-UA" sz="6600" b="1" i="1" dirty="0" smtClean="0">
                <a:solidFill>
                  <a:srgbClr val="222E63"/>
                </a:solidFill>
                <a:latin typeface="Calibri" pitchFamily="34" charset="0"/>
              </a:rPr>
              <a:t>поліцейської комісії та сектору організації відбору та проведення атестування поліцейських управління кадрового забезпечення ГУНП в Кіровоградській області: </a:t>
            </a:r>
          </a:p>
          <a:p>
            <a:pPr marL="12700" algn="ctr"/>
            <a:r>
              <a:rPr lang="uk-UA" sz="8000" b="1" dirty="0">
                <a:solidFill>
                  <a:srgbClr val="245794"/>
                </a:solidFill>
                <a:latin typeface="+mn-lt"/>
              </a:rPr>
              <a:t> м. Кропивницький, вул. В. Чміленка, 41.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12" y="481663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118992" y="508073"/>
            <a:ext cx="20154244" cy="1525391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ВИМОГИ </a:t>
            </a:r>
            <a:r>
              <a:rPr lang="uk-UA" sz="4900" dirty="0">
                <a:solidFill>
                  <a:srgbClr val="FFFFFF"/>
                </a:solidFill>
                <a:latin typeface="Arial Black" panose="020B0A04020102020204" pitchFamily="34" charset="0"/>
              </a:rPr>
              <a:t>ДО ПОСАДИ </a:t>
            </a:r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ОПЕРУПОВНОВАЖЕНОГО</a:t>
            </a:r>
            <a:endParaRPr lang="uk-UA" sz="49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86744" y="2744923"/>
            <a:ext cx="11212526" cy="53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ОСНОВНІ СЛУЖБОВІ ОБОВ'ЯЗКИ: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здійснення оперативно-розшукової діяльності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участь у здійсненні кримінальних проваджень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проведення розшукових, у тому числі гласних і негласних,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інших</a:t>
            </a:r>
            <a:r>
              <a:rPr lang="ru-RU" sz="28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процесуальних </a:t>
            </a:r>
            <a:r>
              <a:rPr lang="ru-RU" sz="28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дій, відповідно </a:t>
            </a:r>
            <a:r>
              <a:rPr lang="uk-UA" sz="28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до вимог КПК України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розшук осіб, які переховуються від органів досудового розслідування, слідчого судді, суду, ухиляються від виконання кримінального покарання, пропали безвісті тощо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своєчасне реагування на заяви та звернення громадян</a:t>
            </a:r>
          </a:p>
          <a:p>
            <a:pPr marL="12700">
              <a:spcAft>
                <a:spcPts val="2525"/>
              </a:spcAft>
            </a:pPr>
            <a:endParaRPr lang="uk-UA" sz="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ВИМОГИ ДО КАНДИДАТІВ:</a:t>
            </a:r>
          </a:p>
          <a:p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  громадянство України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вік від 18 років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вільне володіння українською мовою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вища освіта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знання Конституції України, ЗУ «Про Національну поліцію», ЗУ «Про запобігання корупції», Кодексу України про адміністративні правопорушення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347562" y="2744923"/>
            <a:ext cx="11365718" cy="53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БАЖАНІ ЯКОСТІ ТА НАВИЧКИ:</a:t>
            </a:r>
          </a:p>
          <a:p>
            <a:r>
              <a:rPr lang="uk-UA" sz="2800" dirty="0">
                <a:solidFill>
                  <a:srgbClr val="1B4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800" dirty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висока мотивація та орієнтація на якісні зміни в </a:t>
            </a:r>
            <a:r>
              <a:rPr lang="uk-UA" sz="2800" dirty="0" smtClean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державі</a:t>
            </a:r>
            <a:endParaRPr lang="uk-UA" sz="2800" dirty="0">
              <a:solidFill>
                <a:srgbClr val="1B416F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uk-UA" sz="2800" dirty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аналітичні здібності, здатність систематизувати, узагальнювати інформацію, компетентність, комунікабельність</a:t>
            </a:r>
            <a:endParaRPr lang="uk-UA" sz="2800" dirty="0">
              <a:solidFill>
                <a:srgbClr val="1B416F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неупередженість та порядність</a:t>
            </a:r>
            <a:endParaRPr lang="uk-UA" sz="2800" dirty="0">
              <a:solidFill>
                <a:srgbClr val="1B416F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наполегливість, рішучість, стриманість, здатність швидко приймати рішення в умовах обмеженого часу</a:t>
            </a: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стійкість до стресу, емоційних та фізичних навантажень</a:t>
            </a: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вміння аргументовано висловлювати свою 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думку</a:t>
            </a:r>
            <a:endParaRPr lang="uk-UA" sz="28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прагнення до розвитку та </a:t>
            </a:r>
            <a:r>
              <a:rPr lang="ru-RU" sz="2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самовдосконалення</a:t>
            </a:r>
            <a:endParaRPr lang="uk-UA" sz="28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досвід роботи з ПК (офісні програми, Інтернет) на рівні впевненого користувача</a:t>
            </a:r>
          </a:p>
          <a:p>
            <a:pPr marL="25400">
              <a:spcAft>
                <a:spcPts val="2525"/>
              </a:spcAft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МИ ПРОПОНУЄМО:</a:t>
            </a:r>
          </a:p>
          <a:p>
            <a:pPr marL="25400">
              <a:lnSpc>
                <a:spcPts val="3363"/>
              </a:lnSpc>
            </a:pP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зарплату  від  10 000 грн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.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(після успішного проходження первинної професійної підготовки);</a:t>
            </a: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соціальне забезпечення згідно діючого законодавства;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професійну підготовку за міжнародними стандартами;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можливість отримання вищої освіти у вищих навчальних закладах зі специфічними умовами навчання, які здійснюють підготовку поліцейських</a:t>
            </a:r>
          </a:p>
          <a:p>
            <a:pPr marL="25400"/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перспективу кар'єрного росту</a:t>
            </a: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  <a:endParaRPr lang="uk-UA" sz="2900" dirty="0">
              <a:solidFill>
                <a:srgbClr val="222E6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084684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654" y="207500"/>
            <a:ext cx="2352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4775176" y="1003286"/>
            <a:ext cx="15643737" cy="1209893"/>
          </a:xfrm>
          <a:prstGeom prst="rect">
            <a:avLst/>
          </a:prstGeom>
          <a:solidFill>
            <a:srgbClr val="212D62"/>
          </a:solidFill>
        </p:spPr>
        <p:txBody>
          <a:bodyPr vert="horz" wrap="square" lIns="0" tIns="100912" rIns="0" bIns="0" rtlCol="0" anchor="b">
            <a:spAutoFit/>
          </a:bodyPr>
          <a:lstStyle/>
          <a:p>
            <a:pPr marL="1192072" algn="ctr">
              <a:spcBef>
                <a:spcPts val="794"/>
              </a:spcBef>
            </a:pP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ДЕТАЛЬНИЙ ПЕРЕЛІК ВІДКРИТИХ </a:t>
            </a: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ВАКАНСІЙ НА ПОСАДИ ОПЕРУПОВНОВАЖЕНИХ В </a:t>
            </a: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КІРОВОГРАДСЬКІЙ ОБЛАСТІ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42637" y="2686654"/>
            <a:ext cx="9361331" cy="25151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Благовіщенське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оперуповноважений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Благовіщенського відділення поліції Гайворонського відділу поліції ГУНП в області -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478758" y="5417840"/>
            <a:ext cx="9049004" cy="26642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Кропивницький </a:t>
            </a:r>
            <a:endParaRPr lang="uk-UA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02382" lvl="0">
              <a:spcBef>
                <a:spcPts val="0"/>
              </a:spcBef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lv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оперуповноважений</a:t>
            </a:r>
            <a:r>
              <a:rPr lang="uk-UA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Кропивницького  </a:t>
            </a:r>
            <a:r>
              <a:rPr lang="uk-UA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 поліції ГУНП в області -    </a:t>
            </a:r>
            <a:r>
              <a:rPr lang="uk-UA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487144" y="9234264"/>
            <a:ext cx="17137905" cy="20882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							м. Новоукраїнка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оперуповноважений Новоукраїнського </a:t>
            </a:r>
            <a:r>
              <a:rPr lang="uk-UA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поліції ГУНП в області – </a:t>
            </a:r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вакансія</a:t>
            </a: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4067858" y="5201815"/>
            <a:ext cx="8352928" cy="20882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4190532" y="2411354"/>
            <a:ext cx="8712969" cy="25922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смт. Добровеличківка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оперуповноважений Добровеличківського відділення поліції Новоукраїнського відділу поліції ГУНП в області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14195313" y="8442176"/>
            <a:ext cx="8582309" cy="2376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4041561" y="5417840"/>
            <a:ext cx="8748972" cy="25202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м. Кропивницький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оперуповноважений Кіровоградського районного відділення поліції Кропивницького відділу поліції ГУНП в області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286110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12" y="481663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118992" y="508073"/>
            <a:ext cx="20154244" cy="1525391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ВИМОГИ </a:t>
            </a:r>
            <a:r>
              <a:rPr lang="uk-UA" sz="4900" dirty="0">
                <a:solidFill>
                  <a:srgbClr val="FFFFFF"/>
                </a:solidFill>
                <a:latin typeface="Arial Black" panose="020B0A04020102020204" pitchFamily="34" charset="0"/>
              </a:rPr>
              <a:t>ДО </a:t>
            </a:r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ПОСАДИ ДІЛЬНИЧНОГО </a:t>
            </a:r>
          </a:p>
          <a:p>
            <a:pPr algn="ctr"/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ОФІЦЕРА ПОЛІЦІЇ</a:t>
            </a:r>
            <a:endParaRPr lang="uk-UA" sz="49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86744" y="2744923"/>
            <a:ext cx="11212526" cy="53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ОСНОВНІ СЛУЖБОВІ ОБОВ'ЯЗКИ: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поліцейська діяльність, орієнтовна на громаду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взаємодія з органами державної влади та місцевого самоврядування, населенням і громадськими формуваннями з охорони публічного порядку на закріпленій дільниці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здійснення профілактичної роботи, спрямованої на запобігання вчиненню кримінальних та інших правопорушень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здійснення провадження у справах про адміністративні правопорушення, прийняття рішень про застосування адміністративних стягнень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проведення перевірки за зверненнями громадян і посадових осіб та вжиття необхідних заходів щодо виконання вимог законодавства</a:t>
            </a:r>
          </a:p>
          <a:p>
            <a:pPr marL="12700">
              <a:spcAft>
                <a:spcPts val="2525"/>
              </a:spcAft>
            </a:pPr>
            <a:endParaRPr lang="uk-UA" sz="800" b="1" dirty="0" smtClean="0">
              <a:solidFill>
                <a:srgbClr val="122B4A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ВИМОГИ ДО КАНДИДАТІВ:</a:t>
            </a:r>
          </a:p>
          <a:p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  громадянство України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вік від 18 років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вільне володіння українською мовою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вища освіта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знання Конституції України, ЗУ «Про Національну поліцію», ЗУ «Про запобігання корупції», Кодексу України про адміністративні правопорушення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347562" y="2744923"/>
            <a:ext cx="11365718" cy="53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БАЖАНІ ЯКОСТІ ТА НАВИЧКИ:</a:t>
            </a:r>
          </a:p>
          <a:p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висока мотивація та орієнтація на якісні зміни в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державі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аналітичні здібності, здатність систематизувати, узагальнювати інформацію, компетентність, комунікабельність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неупередженість та порядність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наполегливість, рішучість, стриманість, здатність швидко приймати рішення в умовах обмеженого часу</a:t>
            </a: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стійкість до стресу, емоційних та фізичних навантажень</a:t>
            </a: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вміння аргументовано висловлювати свою </a:t>
            </a:r>
            <a:r>
              <a:rPr lang="ru-RU" sz="2800" dirty="0" smtClean="0">
                <a:solidFill>
                  <a:schemeClr val="tx2"/>
                </a:solidFill>
                <a:latin typeface="+mn-lt"/>
              </a:rPr>
              <a:t>думку</a:t>
            </a:r>
            <a:endParaRPr lang="uk-UA" sz="2800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прагнення до розвитку та </a:t>
            </a:r>
            <a:r>
              <a:rPr lang="ru-RU" sz="2800" dirty="0" smtClean="0">
                <a:solidFill>
                  <a:schemeClr val="tx2"/>
                </a:solidFill>
                <a:latin typeface="+mn-lt"/>
              </a:rPr>
              <a:t>самовдосконалення</a:t>
            </a:r>
            <a:endParaRPr lang="uk-UA" sz="2800" dirty="0" smtClean="0">
              <a:solidFill>
                <a:schemeClr val="tx2"/>
              </a:solidFill>
              <a:latin typeface="+mn-lt"/>
            </a:endParaRP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chemeClr val="tx2"/>
                </a:solidFill>
                <a:latin typeface="+mn-lt"/>
              </a:rPr>
              <a:t>• </a:t>
            </a:r>
            <a:r>
              <a:rPr lang="ru-RU" sz="2800" dirty="0">
                <a:solidFill>
                  <a:schemeClr val="tx2"/>
                </a:solidFill>
                <a:latin typeface="+mn-lt"/>
              </a:rPr>
              <a:t>досвід роботи з ПК (офісні програми, Інтернет) на рівні впевненого користувача</a:t>
            </a:r>
          </a:p>
          <a:p>
            <a:pPr marL="25400">
              <a:spcAft>
                <a:spcPts val="2525"/>
              </a:spcAft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МИ ПРОПОНУЄМО:</a:t>
            </a:r>
          </a:p>
          <a:p>
            <a:pPr marL="25400">
              <a:lnSpc>
                <a:spcPts val="3363"/>
              </a:lnSpc>
            </a:pP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зарплату  від  9000 грн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.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(після успішного проходження первинної професійної підготовки);</a:t>
            </a: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соціальне забезпечення згідно діючого законодавства;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професійну підготовку за міжнародними стандартами;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можливість отримання вищої освіти у вищих навчальних закладах зі специфічними умовами навчання, які здійснюють підготовку поліцейських</a:t>
            </a:r>
          </a:p>
          <a:p>
            <a:pPr marL="25400"/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перспективу кар'єрного росту</a:t>
            </a: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  <a:endParaRPr lang="uk-UA" sz="2900" dirty="0">
              <a:solidFill>
                <a:srgbClr val="222E6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082088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654" y="207500"/>
            <a:ext cx="2352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4775176" y="1003286"/>
            <a:ext cx="16129792" cy="1209893"/>
          </a:xfrm>
          <a:prstGeom prst="rect">
            <a:avLst/>
          </a:prstGeom>
          <a:solidFill>
            <a:srgbClr val="212D62"/>
          </a:solidFill>
        </p:spPr>
        <p:txBody>
          <a:bodyPr vert="horz" wrap="square" lIns="0" tIns="100912" rIns="0" bIns="0" rtlCol="0" anchor="b">
            <a:spAutoFit/>
          </a:bodyPr>
          <a:lstStyle/>
          <a:p>
            <a:pPr marL="1192072" algn="ctr">
              <a:spcBef>
                <a:spcPts val="794"/>
              </a:spcBef>
            </a:pP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ДЕТАЛЬНИЙ ПЕРЕЛІК ВІДКРИТИХ </a:t>
            </a: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ВАКАНСІЙ НА ПОСАДИ ДІЛЬНИЧНИХ ОФІЦЕРІВ ПОЛІЦІЇ В </a:t>
            </a: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КІРОВОГРАДСЬКІЙ ОБЛАСТІ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42637" y="2686654"/>
            <a:ext cx="9361331" cy="25151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смт. Вільшанка </a:t>
            </a: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дільничний офіцер поліції Вільшанського відділення поліції Голованівського відділу поліції ГУНП в області –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122B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478758" y="5057800"/>
            <a:ext cx="9049004" cy="30243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Долинська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дільничний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офіцер поліції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Долинського відділу поліції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ГУНП в області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335016" y="8730208"/>
            <a:ext cx="15985776" cy="20882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 lvl="0" indent="0" eaLnBrk="1" hangingPunct="1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						смт</a:t>
            </a: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Новгородка </a:t>
            </a:r>
            <a:endParaRPr lang="uk-UA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02382" lvl="0" indent="0" eaLnBrk="1" hangingPunct="1">
              <a:spcBef>
                <a:spcPts val="0"/>
              </a:spcBef>
              <a:buNone/>
            </a:pPr>
            <a:endParaRPr lang="ru-RU" sz="3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lvl="0" indent="0" algn="ctr" eaLnBrk="1" hangingPunct="1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дільничний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офіцер поліції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Новгородківського відділення</a:t>
            </a:r>
          </a:p>
          <a:p>
            <a:pPr marL="0" lvl="0" indent="0" algn="ctr" eaLnBrk="1" hangingPunct="1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Долинського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 поліції ГУНП в області - </a:t>
            </a:r>
            <a:r>
              <a:rPr lang="ru-RU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4022760" y="5201816"/>
            <a:ext cx="8352928" cy="20882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4032560" y="2465513"/>
            <a:ext cx="8712969" cy="25922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Кропивницький </a:t>
            </a:r>
            <a:endParaRPr lang="uk-UA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дільничний офіцер поліції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Кіровоградського районного відділення поліції Кропивницького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 поліції ГУНП в області –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14195313" y="8442176"/>
            <a:ext cx="8582309" cy="2376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4041561" y="5417840"/>
            <a:ext cx="8748972" cy="25202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смт. Устинівка </a:t>
            </a:r>
          </a:p>
          <a:p>
            <a:pPr marL="302382">
              <a:spcBef>
                <a:spcPts val="0"/>
              </a:spcBef>
              <a:buNone/>
            </a:pP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дільничний офіцер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 Устинівського відділення поліції Долинського відділу поліції ГУНП в області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127553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12" y="422164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118992" y="508073"/>
            <a:ext cx="20154244" cy="1525391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ВИМОГИ </a:t>
            </a:r>
            <a:r>
              <a:rPr lang="uk-UA" sz="4900" dirty="0">
                <a:solidFill>
                  <a:srgbClr val="FFFFFF"/>
                </a:solidFill>
                <a:latin typeface="Arial Black" panose="020B0A04020102020204" pitchFamily="34" charset="0"/>
              </a:rPr>
              <a:t>ДО ПОСАДИ </a:t>
            </a:r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ПОЛІЦЕЙСЬКОГО СЕКТОРУ РЕАГУВАННЯ ПАТРУЛЬНОЇ ПОЛІЦІЇ</a:t>
            </a:r>
            <a:endParaRPr lang="uk-UA" sz="49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86744" y="2744923"/>
            <a:ext cx="11212526" cy="53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ОСНОВНІ СЛУЖБОВІ ОБОВ'ЯЗКИ: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швидке та ефективне реагування на правопорушення патрулювання визначеної території для забезпечення публічної безпеки і порядку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забезпечення безпеки дорожнього руху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здійснення контролю стану дорожньої інфраструктури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виїзд на виклики громадян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надання невідкладної допомоги громадянам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здійснення заходів, спрямованих на розкриття злочинів по гарячих слідах, а також протидія злочинності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здійснення превентивних заходів (перевірка осіб, що перебувають під адміністративним наглядом, перевірка власників зброї тощо)</a:t>
            </a:r>
          </a:p>
          <a:p>
            <a:pPr marL="25400">
              <a:buFont typeface="Arial" panose="020B0604020202020204" pitchFamily="34" charset="0"/>
              <a:buChar char="•"/>
            </a:pPr>
            <a:endParaRPr lang="uk-UA" sz="2800" dirty="0" smtClean="0">
              <a:solidFill>
                <a:srgbClr val="1B416F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ВИМОГИ ДО КАНДИДАТІВ:</a:t>
            </a:r>
          </a:p>
          <a:p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  громадянство України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вік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від 18 років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вільне володіння українською мовою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повна загальна середня освіта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знання Конституції України, ЗУ «Про Національну поліцію», ЗУ «Про запобігання корупції», Кодексу України про адміністративні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правопорушення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відсутність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офіцерського військового чи спеціального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звання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н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аявність посвідчення водія категорії 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endParaRPr lang="uk-UA" sz="2800" dirty="0" smtClean="0">
              <a:solidFill>
                <a:srgbClr val="1B416F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347562" y="2744922"/>
            <a:ext cx="11365718" cy="1031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БАЖАНІ ЯКОСТІ ТА НАВИЧКИ:</a:t>
            </a:r>
          </a:p>
          <a:p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висока мотивація та орієнтація на якісні зміни в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державі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здатність швидко приймати рішення та діяти в екстремальних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ситуаціях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дисциплінованість, організованість, відповідальність,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комунікабельність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ввічливість, стриманість, прагнення допомагати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людям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pPr>
              <a:lnSpc>
                <a:spcPts val="3363"/>
              </a:lnSpc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• вміння аргументовано висловлювати свою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думку</a:t>
            </a:r>
          </a:p>
          <a:p>
            <a:pPr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досвід роботи з ПК (офісні програми, Інтернет) на рівні впевненого користувача  </a:t>
            </a:r>
            <a:endParaRPr lang="ru-RU" sz="2800" dirty="0">
              <a:solidFill>
                <a:srgbClr val="1B416F"/>
              </a:solidFill>
              <a:latin typeface="Calibri" pitchFamily="34" charset="0"/>
            </a:endParaRPr>
          </a:p>
          <a:p>
            <a:pPr marL="25400">
              <a:lnSpc>
                <a:spcPts val="3363"/>
              </a:lnSpc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lnSpc>
                <a:spcPts val="3363"/>
              </a:lnSpc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lnSpc>
                <a:spcPts val="3363"/>
              </a:lnSpc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lnSpc>
                <a:spcPts val="3363"/>
              </a:lnSpc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МИ ПРОПОНУЄМО:</a:t>
            </a:r>
          </a:p>
          <a:p>
            <a:pPr marL="25400">
              <a:lnSpc>
                <a:spcPts val="3363"/>
              </a:lnSpc>
            </a:pP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зарплату  від 7300 грн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.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(після успішного проходження первинної професійної підготовки);</a:t>
            </a: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соціальне забезпечення згідно діючого законодавства;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професійну підготовку за міжнародними стандартами;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можливість отримання вищої освіти у вищих навчальних закладах зі специфічними умовами навчання, які здійснюють підготовку поліцейських</a:t>
            </a:r>
          </a:p>
          <a:p>
            <a:pPr marL="25400"/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перспективу кар'єрного росту</a:t>
            </a: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  <a:endParaRPr lang="uk-UA" sz="2900" dirty="0">
              <a:solidFill>
                <a:srgbClr val="222E6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849677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654" y="207500"/>
            <a:ext cx="2352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4775176" y="449288"/>
            <a:ext cx="15643737" cy="1763891"/>
          </a:xfrm>
          <a:prstGeom prst="rect">
            <a:avLst/>
          </a:prstGeom>
          <a:solidFill>
            <a:srgbClr val="212D62"/>
          </a:solidFill>
        </p:spPr>
        <p:txBody>
          <a:bodyPr vert="horz" wrap="square" lIns="0" tIns="100912" rIns="0" bIns="0" rtlCol="0" anchor="b">
            <a:spAutoFit/>
          </a:bodyPr>
          <a:lstStyle/>
          <a:p>
            <a:pPr marL="1192072" algn="ctr">
              <a:spcBef>
                <a:spcPts val="794"/>
              </a:spcBef>
            </a:pP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ДЕТАЛЬНИЙ ПЕРЕЛІК ВІДКРИТИХ </a:t>
            </a: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ВАКАНСІЙ НА ПОСАДИ ПОЛІЦЕЙСЬКИХ СЕКТОРІВ РЕАГУВАННЯ ПАТРУЛЬНОЇ ПОЛІЦІЇ </a:t>
            </a:r>
            <a:b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</a:br>
            <a:r>
              <a:rPr lang="ru-RU" sz="3600" spc="36" dirty="0" smtClean="0">
                <a:solidFill>
                  <a:srgbClr val="EEEEEE"/>
                </a:solidFill>
                <a:latin typeface="Calibri"/>
                <a:cs typeface="Calibri"/>
              </a:rPr>
              <a:t>В </a:t>
            </a:r>
            <a:r>
              <a:rPr lang="ru-RU" sz="3600" spc="36" dirty="0">
                <a:solidFill>
                  <a:srgbClr val="EEEEEE"/>
                </a:solidFill>
                <a:latin typeface="Calibri"/>
                <a:cs typeface="Calibri"/>
              </a:rPr>
              <a:t>КІРОВОГРАДСЬКІЙ ОБЛАСТІ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42637" y="2686655"/>
            <a:ext cx="9361331" cy="21551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смт. Онуфріївка</a:t>
            </a: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сектору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патрульної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 Онуфріївського </a:t>
            </a:r>
            <a:r>
              <a:rPr lang="uk-UA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 поліції Олександрійського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 поліції ГУНП в області –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122B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446479" y="4625752"/>
            <a:ext cx="9209186" cy="28083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м. Благовіщенське</a:t>
            </a:r>
            <a:endParaRPr lang="ru-RU" sz="3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сектору реагування патрульної поліції Благовіщенського відділення поліції Гайворонського відділу поліції ГУНП в області 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вакансія</a:t>
            </a:r>
            <a:endParaRPr lang="uk-UA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4022760" y="5201816"/>
            <a:ext cx="8352928" cy="20882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4032560" y="2465513"/>
            <a:ext cx="8712969" cy="25922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смт. Вільшанка</a:t>
            </a: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оліцейський сектору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патрульної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 Вільшанського відділення поліції Голованівського відділу поліції ГУНП в області </a:t>
            </a:r>
            <a:r>
              <a:rPr lang="ru-RU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14208224" y="7253838"/>
            <a:ext cx="8582309" cy="20983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смт. Устинівка</a:t>
            </a: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сектору реагування патрульної поліції Устинівського відділення поліції Долинського відділу поліції ГУНП в області </a:t>
            </a: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4041561" y="4841778"/>
            <a:ext cx="8748972" cy="24482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2864" tIns="91432" rIns="182864" bIns="91432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7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7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02382">
              <a:spcBef>
                <a:spcPts val="0"/>
              </a:spcBef>
              <a:buNone/>
            </a:pPr>
            <a:r>
              <a:rPr lang="ru-RU" sz="3000" b="1" smtClean="0">
                <a:solidFill>
                  <a:srgbClr val="FF0000"/>
                </a:solidFill>
                <a:latin typeface="Arial Black" panose="020B0A04020102020204" pitchFamily="34" charset="0"/>
              </a:rPr>
              <a:t>  смт. </a:t>
            </a:r>
            <a:r>
              <a:rPr lang="ru-RU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Голованівськ</a:t>
            </a:r>
          </a:p>
          <a:p>
            <a:pPr marL="0" indent="0" algn="just">
              <a:lnSpc>
                <a:spcPts val="3363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сектору реагування патрульної поліції  Голованівського  відділу поліції ГУНП в області -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2637" y="9527376"/>
            <a:ext cx="911302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382" lvl="0">
              <a:spcBef>
                <a:spcPts val="0"/>
              </a:spcBef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м. Мала Виска</a:t>
            </a: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0" algn="just">
              <a:lnSpc>
                <a:spcPts val="3363"/>
              </a:lnSpc>
              <a:spcBef>
                <a:spcPts val="0"/>
              </a:spcBef>
            </a:pPr>
            <a:r>
              <a:rPr lang="uk-UA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сектору реагування патрульної поліції Маловисківського відділу поліції ГУНП в області -    </a:t>
            </a:r>
            <a:r>
              <a:rPr lang="uk-UA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3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вакансія</a:t>
            </a:r>
            <a:endParaRPr lang="uk-UA" sz="32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0880" y="7290047"/>
            <a:ext cx="102261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382">
              <a:spcBef>
                <a:spcPts val="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</a:t>
            </a: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Добровеличківка</a:t>
            </a:r>
          </a:p>
          <a:p>
            <a:pPr marL="302382">
              <a:spcBef>
                <a:spcPts val="0"/>
              </a:spcBef>
            </a:pPr>
            <a:r>
              <a:rPr lang="ru-RU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сектору реагування патрульної поліції  Добровеличківського відділення поліції  Новоукраїнського ГУНП в області -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вакансі</a:t>
            </a: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13975" y="9352151"/>
            <a:ext cx="857655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382" lvl="0">
              <a:spcBef>
                <a:spcPts val="0"/>
              </a:spcBef>
            </a:pPr>
            <a:r>
              <a:rPr lang="uk-UA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м. </a:t>
            </a: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Новоукраїнка</a:t>
            </a: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0" algn="just">
              <a:lnSpc>
                <a:spcPts val="3363"/>
              </a:lnSpc>
              <a:spcBef>
                <a:spcPts val="0"/>
              </a:spcBef>
            </a:pPr>
            <a:r>
              <a:rPr lang="uk-UA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сектору реагування патрульної поліції </a:t>
            </a:r>
            <a:r>
              <a:rPr lang="uk-UA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Новоукраїнського </a:t>
            </a:r>
            <a:r>
              <a:rPr lang="uk-UA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 поліції ГУНП в області -    </a:t>
            </a:r>
            <a:r>
              <a:rPr lang="uk-UA" sz="3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  <a:endParaRPr lang="uk-UA" sz="32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1160" y="11849107"/>
            <a:ext cx="1504967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382" lvl="0">
              <a:spcBef>
                <a:spcPts val="0"/>
              </a:spcBef>
            </a:pPr>
            <a:r>
              <a:rPr lang="uk-UA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смт. Бобринець</a:t>
            </a:r>
            <a:endParaRPr lang="ru-RU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0" algn="just">
              <a:lnSpc>
                <a:spcPts val="3363"/>
              </a:lnSpc>
              <a:spcBef>
                <a:spcPts val="0"/>
              </a:spcBef>
            </a:pPr>
            <a:r>
              <a:rPr lang="uk-UA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 сектору реагування патрульної поліції </a:t>
            </a:r>
            <a:r>
              <a:rPr lang="uk-UA" sz="3200" b="1" dirty="0" smtClean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Бобринецького відділення поліції Новоукраїнського </a:t>
            </a:r>
            <a:r>
              <a:rPr lang="uk-UA" sz="3200" b="1" dirty="0">
                <a:solidFill>
                  <a:srgbClr val="122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 поліції ГУНП в області -    </a:t>
            </a:r>
            <a:r>
              <a:rPr lang="uk-UA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вакансія</a:t>
            </a:r>
          </a:p>
        </p:txBody>
      </p:sp>
    </p:spTree>
    <p:extLst>
      <p:ext uri="{BB962C8B-B14F-4D97-AF65-F5344CB8AC3E}">
        <p14:creationId xmlns:p14="http://schemas.microsoft.com/office/powerpoint/2010/main" xmlns="" val="3817594119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58" y="224642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902968" y="521297"/>
            <a:ext cx="20154244" cy="1512167"/>
          </a:xfrm>
          <a:prstGeom prst="rect">
            <a:avLst/>
          </a:prstGeom>
          <a:solidFill>
            <a:srgbClr val="15296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ВИМОГИ </a:t>
            </a:r>
            <a:r>
              <a:rPr lang="uk-UA" sz="4900" dirty="0">
                <a:solidFill>
                  <a:srgbClr val="FFFFFF"/>
                </a:solidFill>
                <a:latin typeface="Arial Black" panose="020B0A04020102020204" pitchFamily="34" charset="0"/>
              </a:rPr>
              <a:t>ДО ПОСАДИ </a:t>
            </a:r>
            <a:r>
              <a:rPr lang="uk-UA" sz="49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ПОЛІЦЕЙСЬКИЙ ІЗОЛЯТОРА ТИМЧАСОВОГО ТРИМАННЯ</a:t>
            </a:r>
            <a:endParaRPr lang="uk-UA" sz="49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86744" y="2744923"/>
            <a:ext cx="11212526" cy="56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2700">
              <a:spcAft>
                <a:spcPts val="2525"/>
              </a:spcAft>
            </a:pPr>
            <a:r>
              <a:rPr lang="uk-UA" sz="3200" b="1" dirty="0">
                <a:solidFill>
                  <a:srgbClr val="122B4A"/>
                </a:solidFill>
                <a:latin typeface="Calibri" pitchFamily="34" charset="0"/>
              </a:rPr>
              <a:t>ОСНОВНІ СЛУЖБОВІ </a:t>
            </a: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ОБОВ'ЯЗКИ:</a:t>
            </a:r>
            <a:endParaRPr lang="uk-UA" sz="3200" b="1" dirty="0">
              <a:solidFill>
                <a:srgbClr val="122B4A"/>
              </a:solidFill>
              <a:latin typeface="Calibri" pitchFamily="34" charset="0"/>
            </a:endParaRP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приймання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затриманих і взятих під варту осіб до ІТТ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забезпечення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гарантовані Конституцією України права і законні інтереси затриманих осіб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недопущення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перебування в камерних блоках сторонніх осіб і предметів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забезпечення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додержання особами, які перебувають у камерах, внутрішнього розпорядку</a:t>
            </a:r>
          </a:p>
          <a:p>
            <a:pPr marL="254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забезпечення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охорони та конвоювання осіб, підозрюваних у вчиненні кримінального правопорушення, осіб, відносно яких обрано запобіжний захід тримання під вартою, осіб, які вчинили адміністративне правопорушення під час судових засідань, проведення слідчих дій за межами спеціальних закладів, у лікувальних закладах та під час проведення судово-психіатричних експертиз</a:t>
            </a:r>
            <a:endParaRPr lang="uk-UA" sz="800" b="1" dirty="0" smtClean="0">
              <a:solidFill>
                <a:srgbClr val="122B4A"/>
              </a:solidFill>
              <a:latin typeface="Calibri" pitchFamily="34" charset="0"/>
            </a:endParaRPr>
          </a:p>
          <a:p>
            <a:pPr marL="12700">
              <a:spcAft>
                <a:spcPts val="2525"/>
              </a:spcAft>
            </a:pPr>
            <a:r>
              <a:rPr lang="uk-UA" sz="3200" b="1" dirty="0" smtClean="0">
                <a:solidFill>
                  <a:srgbClr val="122B4A"/>
                </a:solidFill>
                <a:latin typeface="Calibri" pitchFamily="34" charset="0"/>
              </a:rPr>
              <a:t>ВИМОГИ ДО КАНДИДАТІВ:</a:t>
            </a:r>
          </a:p>
          <a:p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  громадянство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України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вік від 18 років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вільне володіння українською мовою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повна загальна середня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освіта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знання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Конституції України, ЗУ «Про Національну поліцію», ЗУ «Про запобігання корупції», Кодексу України про адміністративні правопорушення, ЗУ «Про попереднє ув’язнення»</a:t>
            </a:r>
          </a:p>
          <a:p>
            <a:pPr marL="254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відсутність офіцерського військового чи спеціального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звання</a:t>
            </a:r>
            <a:endParaRPr lang="uk-UA" sz="2800" dirty="0">
              <a:solidFill>
                <a:srgbClr val="1B416F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347562" y="2744922"/>
            <a:ext cx="11365718" cy="1031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БАЖАНІ ЯКОСТІ ТА НАВИЧКИ: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висока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мотивація та орієнтація на якісні зміни в державі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аналітичні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здібності, здатність систематизувати, узагальнювати інформацію, комунікабельність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неупередженість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, порядність, чесність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самостійність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, організованість, відповідальність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наполегливість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, рішучість, стриманість, здатність швидко приймати рішення в умовах обмеженого часу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стійкість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до стресу, емоційних та фізичних навантажень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вміння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аргументовано висловлювати свою думку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прагнення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до розвитку та самовдосконалення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  досвід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роботи з ПК (офісні програми, Інтернет) на рівні впевненого користувача</a:t>
            </a:r>
          </a:p>
          <a:p>
            <a:pPr marL="25400">
              <a:lnSpc>
                <a:spcPts val="3363"/>
              </a:lnSpc>
            </a:pPr>
            <a:endParaRPr lang="uk-UA" sz="2900" dirty="0" smtClean="0">
              <a:solidFill>
                <a:srgbClr val="222E63"/>
              </a:solidFill>
              <a:latin typeface="Calibri" pitchFamily="34" charset="0"/>
            </a:endParaRPr>
          </a:p>
          <a:p>
            <a:pPr marL="25400">
              <a:spcAft>
                <a:spcPts val="2525"/>
              </a:spcAft>
            </a:pPr>
            <a:r>
              <a:rPr lang="uk-UA" sz="3200" b="1" dirty="0" smtClean="0">
                <a:solidFill>
                  <a:srgbClr val="222E63"/>
                </a:solidFill>
                <a:latin typeface="Calibri" pitchFamily="34" charset="0"/>
              </a:rPr>
              <a:t>МИ ПРОПОНУЄМО:</a:t>
            </a:r>
          </a:p>
          <a:p>
            <a:pPr marL="25400">
              <a:lnSpc>
                <a:spcPts val="3363"/>
              </a:lnSpc>
            </a:pP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•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заробітну плату 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від </a:t>
            </a: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7700 грн. (після успішного проходження первинної професійної підготовки);</a:t>
            </a:r>
          </a:p>
          <a:p>
            <a:pPr marL="25400">
              <a:lnSpc>
                <a:spcPts val="3363"/>
              </a:lnSpc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соціальне забезпечення згідно діючого законодавства;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професійну підготовку за міжнародними стандартами;</a:t>
            </a:r>
          </a:p>
          <a:p>
            <a:pPr marL="25400">
              <a:spcAft>
                <a:spcPts val="838"/>
              </a:spcAft>
            </a:pPr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</a:t>
            </a:r>
            <a:r>
              <a:rPr lang="uk-UA" sz="2800" dirty="0">
                <a:solidFill>
                  <a:srgbClr val="1B416F"/>
                </a:solidFill>
                <a:latin typeface="Calibri" pitchFamily="34" charset="0"/>
              </a:rPr>
              <a:t>можливість отримання вищої освіти у вищих навчальних закладах зі специфічними умовами навчання, які здійснюють підготовку поліцейських</a:t>
            </a:r>
          </a:p>
          <a:p>
            <a:pPr marL="25400"/>
            <a:r>
              <a:rPr lang="uk-UA" sz="2800" dirty="0" smtClean="0">
                <a:solidFill>
                  <a:srgbClr val="1B416F"/>
                </a:solidFill>
                <a:latin typeface="Calibri" pitchFamily="34" charset="0"/>
              </a:rPr>
              <a:t>• перспективу кар'єрного росту</a:t>
            </a:r>
            <a:r>
              <a:rPr lang="uk-UA" sz="2900" dirty="0" smtClean="0">
                <a:solidFill>
                  <a:srgbClr val="222E63"/>
                </a:solidFill>
                <a:latin typeface="Calibri" pitchFamily="34" charset="0"/>
              </a:rPr>
              <a:t>.</a:t>
            </a:r>
            <a:endParaRPr lang="uk-UA" sz="2900" dirty="0">
              <a:solidFill>
                <a:srgbClr val="222E6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719634"/>
      </p:ext>
    </p:extLst>
  </p:cSld>
  <p:clrMapOvr>
    <a:masterClrMapping/>
  </p:clrMapOvr>
  <p:transition spd="med" advClick="0" advTm="25038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3456</Words>
  <Application>Microsoft Office PowerPoint</Application>
  <PresentationFormat>Произвольный</PresentationFormat>
  <Paragraphs>598</Paragraphs>
  <Slides>23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Слайд 1</vt:lpstr>
      <vt:lpstr>Слайд 2</vt:lpstr>
      <vt:lpstr>Слайд 3</vt:lpstr>
      <vt:lpstr>ДЕТАЛЬНИЙ ПЕРЕЛІК ВІДКРИТИХ ВАКАНСІЙ НА ПОСАДИ ОПЕРУПОВНОВАЖЕНИХ В КІРОВОГРАДСЬКІЙ ОБЛАСТІ </vt:lpstr>
      <vt:lpstr>Слайд 5</vt:lpstr>
      <vt:lpstr>ДЕТАЛЬНИЙ ПЕРЕЛІК ВІДКРИТИХ ВАКАНСІЙ НА ПОСАДИ ДІЛЬНИЧНИХ ОФІЦЕРІВ ПОЛІЦІЇ В КІРОВОГРАДСЬКІЙ ОБЛАСТІ </vt:lpstr>
      <vt:lpstr>Слайд 7</vt:lpstr>
      <vt:lpstr>ДЕТАЛЬНИЙ ПЕРЕЛІК ВІДКРИТИХ ВАКАНСІЙ НА ПОСАДИ ПОЛІЦЕЙСЬКИХ СЕКТОРІВ РЕАГУВАННЯ ПАТРУЛЬНОЇ ПОЛІЦІЇ  В КІРОВОГРАДСЬКІЙ ОБЛАСТІ </vt:lpstr>
      <vt:lpstr>Слайд 9</vt:lpstr>
      <vt:lpstr>ДЕТАЛЬНИЙ ПЕРЕЛІК ВІДКРИТИХ ВАКАНСІЙ  НА ПОСАДИ ПОЛІЦЕЙСЬКИХ ІЗОЛЯТОРІВ ТИМЧАСОВОГО ТРИМАННЯ  В КІРОВОГРАДСЬКІЙ ОБЛАСТІ </vt:lpstr>
      <vt:lpstr>Слайд 11</vt:lpstr>
      <vt:lpstr>ДЕТАЛЬНИЙ ПЕРЕЛІК ВІДКРИТИХ ВАКАНСІЙ НА ПОСАДИ ПОЛІЦЕЙСЬКИХ З ЛОГІСТИКИ, ОБЛІКУ ТА ЗБЕРЕЖЕННЯ РЕЧОВИХ ДОКАЗІВ І ОЗБРОЄННЯ В КІРОВОГРАДСЬКІЙ ОБЛАСТІ </vt:lpstr>
      <vt:lpstr>Слайд 13</vt:lpstr>
      <vt:lpstr>ДЕТАЛЬНИЙ ПЕРЕЛІК ВІДКРИТИХ ВАКАНСІЙ НА ПОСАДУ ПОЛІЦЕЙСЬКИЙ-ВОДІЙ ВІДДІЛЕННЯ КОНВОЙНОЇ СЛУЖБИ ІЗОЛЯТОРА ТИМЧАСОВОГО ТРИМАННЯ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Юрій О. Татенко</dc:creator>
  <cp:lastModifiedBy>work</cp:lastModifiedBy>
  <cp:revision>407</cp:revision>
  <cp:lastPrinted>2017-11-13T14:08:28Z</cp:lastPrinted>
  <dcterms:modified xsi:type="dcterms:W3CDTF">2018-06-18T11:52:27Z</dcterms:modified>
</cp:coreProperties>
</file>