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297" r:id="rId3"/>
    <p:sldId id="298" r:id="rId4"/>
    <p:sldId id="317" r:id="rId5"/>
    <p:sldId id="321" r:id="rId6"/>
    <p:sldId id="319" r:id="rId7"/>
    <p:sldId id="322" r:id="rId8"/>
    <p:sldId id="315" r:id="rId9"/>
    <p:sldId id="323" r:id="rId10"/>
    <p:sldId id="301" r:id="rId11"/>
    <p:sldId id="303" r:id="rId12"/>
    <p:sldId id="302" r:id="rId13"/>
    <p:sldId id="304" r:id="rId14"/>
    <p:sldId id="307" r:id="rId15"/>
    <p:sldId id="306" r:id="rId16"/>
    <p:sldId id="259" r:id="rId17"/>
    <p:sldId id="276" r:id="rId18"/>
    <p:sldId id="261" r:id="rId19"/>
    <p:sldId id="262" r:id="rId20"/>
    <p:sldId id="263" r:id="rId21"/>
    <p:sldId id="265" r:id="rId22"/>
    <p:sldId id="289" r:id="rId23"/>
    <p:sldId id="267" r:id="rId24"/>
    <p:sldId id="272" r:id="rId25"/>
  </p:sldIdLst>
  <p:sldSz cx="24384000" cy="13716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4"/>
    <a:srgbClr val="1B416F"/>
    <a:srgbClr val="12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71" autoAdjust="0"/>
  </p:normalViewPr>
  <p:slideViewPr>
    <p:cSldViewPr>
      <p:cViewPr varScale="1">
        <p:scale>
          <a:sx n="35" d="100"/>
          <a:sy n="35" d="100"/>
        </p:scale>
        <p:origin x="-570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60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FE464B-173E-4928-BD09-CC49BF33F88C}" type="datetimeFigureOut">
              <a:rPr lang="uk-UA"/>
              <a:pPr>
                <a:defRPr/>
              </a:pPr>
              <a:t>19.03.2018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3EBCC-A394-4288-B5F7-D99426692F1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905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66B9-7052-406B-A934-13010D44795B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81C5C-CCB0-4C44-9128-C22EAF4B0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9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3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3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8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7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1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6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822AF-DE5D-4EC3-89C0-0315FC1D2BC1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19.03.2018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802BF-A84F-4E15-8AE1-81A87B1069A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0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4" y="546100"/>
            <a:ext cx="8022168" cy="2324100"/>
          </a:xfrm>
          <a:prstGeom prst="rect">
            <a:avLst/>
          </a:prstGeom>
        </p:spPr>
        <p:txBody>
          <a:bodyPr lIns="217709" tIns="108855" rIns="217709" bIns="108855" anchor="b"/>
          <a:lstStyle>
            <a:lvl1pPr algn="l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3467" y="546105"/>
            <a:ext cx="13631333" cy="11706226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4" y="2870205"/>
            <a:ext cx="8022168" cy="9382126"/>
          </a:xfrm>
          <a:prstGeom prst="rect">
            <a:avLst/>
          </a:prstGeom>
        </p:spPr>
        <p:txBody>
          <a:bodyPr lIns="217709" tIns="108855" rIns="217709" bIns="108855"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D822AF-DE5D-4EC3-89C0-0315FC1D2BC1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1802BF-A84F-4E15-8AE1-81A87B1069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 advClick="0" advTm="2503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2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7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50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v.npu.gov.ua/mvs/doccatalog/document?id=205629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npu.gov.ua/mvs/doccatalog/document?id=193210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akon.rada.gov.ua/laws/show/580-19/page3" TargetMode="External"/><Relationship Id="rId5" Type="http://schemas.openxmlformats.org/officeDocument/2006/relationships/hyperlink" Target="http://www.kg.npu.gov.ua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zakon.rada.gov.ua/laws/show/z0037-16" TargetMode="External"/><Relationship Id="rId4" Type="http://schemas.openxmlformats.org/officeDocument/2006/relationships/hyperlink" Target="http://zakon.rada.gov.ua/laws/show/z0559-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44" y="-34590"/>
            <a:ext cx="17206488" cy="137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544" y="0"/>
            <a:ext cx="7295456" cy="4553744"/>
          </a:xfrm>
          <a:prstGeom prst="rect">
            <a:avLst/>
          </a:prstGeom>
          <a:noFill/>
          <a:effectLst>
            <a:reflection blurRad="52070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0592" y="4049688"/>
            <a:ext cx="6264696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УВАГА!</a:t>
            </a:r>
          </a:p>
          <a:p>
            <a:pPr algn="ctr"/>
            <a:endParaRPr lang="uk-UA" sz="4800" dirty="0" smtClean="0">
              <a:solidFill>
                <a:srgbClr val="FFFF00"/>
              </a:solidFill>
            </a:endParaRPr>
          </a:p>
          <a:p>
            <a:pPr algn="ctr"/>
            <a:r>
              <a:rPr lang="uk-UA" sz="5000" dirty="0" smtClean="0">
                <a:solidFill>
                  <a:srgbClr val="FFFF00"/>
                </a:solidFill>
              </a:rPr>
              <a:t>ЗАПРОШУЄМО</a:t>
            </a:r>
            <a:r>
              <a:rPr lang="uk-UA" sz="5000" dirty="0" smtClean="0">
                <a:solidFill>
                  <a:prstClr val="white"/>
                </a:solidFill>
              </a:rPr>
              <a:t> </a:t>
            </a:r>
            <a:r>
              <a:rPr lang="uk-UA" sz="5000" dirty="0" smtClean="0">
                <a:solidFill>
                  <a:srgbClr val="FFFF00"/>
                </a:solidFill>
              </a:rPr>
              <a:t>НА СЛУЖБУ ДО ПІДРОЗДІЛІВ ГОЛОВНОГО УПРАВЛІННЯ НАЦІОНАЛЬНОЇ ПОЛІЦІЇ В КІРОВОГРАДСЬКІЙ ОБЛАСТІ!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3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449288"/>
            <a:ext cx="15643737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ПОЛІЦЕЙСЬКИХ СЕКТОРІВ РЕАГУВАННЯ ПАТРУЛЬНОЇ ПОЛІЦІЇ </a:t>
            </a:r>
            <a:b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5"/>
            <a:ext cx="9361331" cy="21551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м. Бобринець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патрульної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Бобринецького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Новоукраїнського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ГУНП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46479" y="4625752"/>
            <a:ext cx="9209186" cy="280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м. Благовіщенське</a:t>
            </a:r>
            <a:endParaRPr lang="ru-RU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патрульної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Благовіщенського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Гайворонського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 в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вакансія</a:t>
            </a:r>
            <a:endParaRPr lang="uk-UA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22760" y="5201816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032560" y="2465513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смт. Вільшанка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оліцейський сектору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патрульної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Вільшанського відділення поліції Голованівського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208224" y="7253838"/>
            <a:ext cx="8582309" cy="209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м. </a:t>
            </a:r>
            <a:r>
              <a:rPr lang="ru-RU" sz="3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Олександрія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Олександрійського відділу поліції ГУНП в області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4841778"/>
            <a:ext cx="8748972" cy="24482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м. </a:t>
            </a:r>
            <a:r>
              <a:rPr lang="ru-RU" sz="3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Голованівськ</a:t>
            </a:r>
            <a:endParaRPr lang="ru-RU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Голованівського  відділу поліції ГУНП в області 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2637" y="9527376"/>
            <a:ext cx="91130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Гайворон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ts val="3363"/>
              </a:lnSpc>
              <a:spcBef>
                <a:spcPts val="0"/>
              </a:spcBef>
            </a:pP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Гайворонського відділу поліції ГУНП в області -    </a:t>
            </a:r>
            <a:r>
              <a:rPr lang="uk-UA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вакансії</a:t>
            </a:r>
            <a:endParaRPr lang="uk-UA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962" y="7290047"/>
            <a:ext cx="9865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</a:t>
            </a: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uk-UA" sz="3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Добровеличківка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>
              <a:spcBef>
                <a:spcPts val="0"/>
              </a:spcBef>
            </a:pP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сектору реагування </a:t>
            </a:r>
            <a:r>
              <a:rPr lang="ru-RU" sz="3200" b="1" dirty="0" err="1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патрульної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Добровеличківського відділення </a:t>
            </a:r>
            <a:r>
              <a:rPr lang="ru-RU" sz="3200" b="1" dirty="0" err="1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Новоукраїнського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області -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13975" y="9352151"/>
            <a:ext cx="85765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Новоукраїнка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ts val="3363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Новоукраїнського </a:t>
            </a: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-    </a:t>
            </a:r>
            <a:r>
              <a:rPr lang="uk-UA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uk-UA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51856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8" y="224642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02968" y="521297"/>
            <a:ext cx="20154244" cy="151216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ПОЛІЦЕЙСЬКИЙ ІЗОЛЯТОРА ТИМЧАСОВОГО ТРИМАННЯ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6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>
                <a:solidFill>
                  <a:srgbClr val="122B4A"/>
                </a:solidFill>
                <a:latin typeface="Calibri" pitchFamily="34" charset="0"/>
              </a:rPr>
              <a:t>ОСНОВНІ СЛУЖБОВІ </a:t>
            </a: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ОБОВ'ЯЗКИ:</a:t>
            </a:r>
            <a:endParaRPr lang="uk-UA" sz="3200" b="1" dirty="0">
              <a:solidFill>
                <a:srgbClr val="122B4A"/>
              </a:solidFill>
              <a:latin typeface="Calibri" pitchFamily="34" charset="0"/>
            </a:endParaRP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приймання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затриманих і взятих під варту осіб до ІТТ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гарантовані Конституцією України права і законні інтереси затриманих осіб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недопущення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перебування в камерних блоках сторонніх осіб і предметів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додержання особами, які перебувають у камерах, внутрішнього розпорядку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охорони та конвоювання осіб, підозрюваних у вчиненні кримінального правопорушення, осіб, відносно яких обрано запобіжний захід тримання під вартою, осіб, які вчинили адміністративне правопорушення під час судових засідань, проведення слідчих дій за межами спеціальних закладів, у лікувальних закладах та під час проведення судово-психіатричних експертиз</a:t>
            </a:r>
            <a:endParaRPr lang="uk-UA" sz="800" b="1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повна загальна середня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освіта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Конституції України, ЗУ «Про Національну поліцію», ЗУ «Про запобігання корупції», Кодексу України про адміністративні правопорушення, ЗУ «Про попереднє ув’язнення»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відсутність офіцерського військового чи спеціального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звання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2"/>
            <a:ext cx="11365718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висока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мотивація та орієнтація на якісні зміни в державі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аналітичні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здібності, здатність систематизувати, узагальнювати інформацію, комунікабельність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неупередженість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порядність, чесність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самостійність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організованість, відповідальність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наполегливість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рішучість, стриманість, здатність швидко приймати рішення в умовах обмеженого часу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стійкість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стресу, емоційних та фізичних навантажень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вміння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аргументовано висловлювати свою думку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прагнення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розвитку та самовдосконалення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досвід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роботи з ПК (офісні програми, Інтернет) на рівні впевненого користувача</a:t>
            </a: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заробітну плату 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7700 грн. 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19634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238382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919192" y="580572"/>
            <a:ext cx="15643737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</a:t>
            </a:r>
            <a:r>
              <a:rPr lang="en-US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 </a:t>
            </a:r>
            <a: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/>
            </a:r>
            <a:b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НА ПОСАДИ ПОЛІЦЕЙСЬКИХ ІЗОЛЯТОРІВ ТИМЧАСОВОГО ТРИМАННЯ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/>
            </a:r>
            <a:b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 В КІРОВОГРАДСЬКІЙ ОБЛАСТІ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66864" y="3323713"/>
            <a:ext cx="9577064" cy="2448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Світловодськ</a:t>
            </a:r>
          </a:p>
          <a:p>
            <a:pPr marL="302382">
              <a:spcBef>
                <a:spcPts val="0"/>
              </a:spcBef>
              <a:buNone/>
            </a:pPr>
            <a:endParaRPr lang="uk-UA" sz="4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endParaRPr lang="ru-RU" sz="40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 -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вакансії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846136" y="7002016"/>
            <a:ext cx="9145016" cy="3170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Олександрія </a:t>
            </a:r>
          </a:p>
          <a:p>
            <a:pPr marL="302382" algn="just">
              <a:spcBef>
                <a:spcPts val="0"/>
              </a:spcBef>
              <a:buNone/>
            </a:pP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  -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вакансій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2343311" y="3107689"/>
            <a:ext cx="9649072" cy="2664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 lvl="0" indent="0" eaLnBrk="1" hangingPunct="1">
              <a:spcBef>
                <a:spcPts val="0"/>
              </a:spcBef>
              <a:buNone/>
            </a:pPr>
            <a:r>
              <a:rPr lang="uk-UA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Благовіщенське </a:t>
            </a:r>
          </a:p>
          <a:p>
            <a:pPr marL="302382" lvl="0" indent="0" eaLnBrk="1" hangingPunct="1">
              <a:spcBef>
                <a:spcPts val="0"/>
              </a:spcBef>
              <a:buNone/>
            </a:pPr>
            <a:endParaRPr lang="uk-UA" sz="40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382" lvl="0" indent="0" algn="just" eaLnBrk="1" hangingPunct="1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ізолятора тимчасового</a:t>
            </a:r>
          </a:p>
          <a:p>
            <a:pPr marL="302382" lvl="0" indent="0" algn="just" eaLnBrk="1" hangingPunct="1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№ 6  - 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68063" y="7362056"/>
            <a:ext cx="9224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40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м. Знам’янка</a:t>
            </a:r>
          </a:p>
          <a:p>
            <a:pPr marL="302382" lvl="0" algn="just">
              <a:spcBef>
                <a:spcPts val="0"/>
              </a:spcBef>
            </a:pP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lvl="0" algn="just">
              <a:spcBef>
                <a:spcPts val="0"/>
              </a:spcBef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ізолятора тимчасового</a:t>
            </a:r>
          </a:p>
          <a:p>
            <a:pPr marL="302382" lvl="0" algn="just">
              <a:spcBef>
                <a:spcPts val="0"/>
              </a:spcBef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№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вакансії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04339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8" y="215439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902968" y="377280"/>
            <a:ext cx="20318982" cy="18002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0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endParaRPr lang="uk-UA" sz="4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ПОЛІЦЕЙСЬКИЙ З ЛОГІСТИКИ, ОБЛІКУ ТА ЗБЕРЕЖЕННЯ РЕЧОВИХ ДОКАЗІВ І ОЗБРОЄННЯ</a:t>
            </a:r>
            <a:endParaRPr lang="uk-UA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2204" y="2735719"/>
            <a:ext cx="11191804" cy="44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слідкувати за цілісністю прийнятих на зберігання речових доказів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вести обліки речових доказів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проводити звірки з судом на предмет необхідності знищення речових доказів, готувати відповідні документи для проведення таких дій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вести облік озброєння, закріпленого за підрозділом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відповідати за стан зберігання озброєння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>
              <a:solidFill>
                <a:srgbClr val="122B4A"/>
              </a:solidFill>
              <a:latin typeface="Calibri" pitchFamily="34" charset="0"/>
            </a:endParaRP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 громадянство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України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вільне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володіння українською мовою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повна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загальна середня освіта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вік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від 18 років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знання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відсутність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офіцерського військового чи спеціального звання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2624048" y="2765385"/>
            <a:ext cx="11128972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висока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мотивація та орієнтація на якісні зміни в державі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здатність швидко приймати рішення та діяти в екстремальних ситуаціях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дисциплінованість, організованість, відповідальність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комунікабельність, порядність, ввічливість, акуратність, стриманість, прагнення допомагати людям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вміння аргументовано висловлювати свою думку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досвід роботи з ПК (офісні програми, Інтернет) на рівні впевненого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користувача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1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зарплату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від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7000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грн. (після успішного проходження первинної професійної підготовки);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•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соціальне забезпечення згідно діючого законодавства;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•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перспективу кар'єрного росту.</a:t>
            </a:r>
          </a:p>
        </p:txBody>
      </p:sp>
    </p:spTree>
    <p:extLst>
      <p:ext uri="{BB962C8B-B14F-4D97-AF65-F5344CB8AC3E}">
        <p14:creationId xmlns:p14="http://schemas.microsoft.com/office/powerpoint/2010/main" val="2098342722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238382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919193" y="701621"/>
            <a:ext cx="15625736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ВАКАНСІЙ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НА ПОСАДИ ПОЛІЦЕЙСЬКИХ З ЛОГІСТИКИ, ОБЛІКУ ТА ЗБЕРЕЖЕННЯ РЕЧОВИХ ДОКАЗІВ І ОЗБРОЄННЯ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В КІРОВОГРАДСЬКІЙ ОБЛАСТІ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326906" y="3251314"/>
            <a:ext cx="20090230" cy="2382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Новоархангельськ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логістики, обліку та збереження речових доказів і озброєння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Новоархангельського  відділення поліції Голованівського відділу поліції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254898" y="6930008"/>
            <a:ext cx="20162238" cy="3024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Гайворон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логістики, обліку та збереження речових доказів і озброєння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Гайворонського відділу поліції ГУНП в області-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2696056" y="3251314"/>
            <a:ext cx="9721080" cy="25265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743728" y="6543756"/>
            <a:ext cx="9687254" cy="30162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04373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33075" y="13279438"/>
            <a:ext cx="146050" cy="204787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" sz="1700" spc="50" dirty="0">
              <a:latin typeface="Arial"/>
              <a:cs typeface="+mn-cs"/>
            </a:endParaRP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313384"/>
            <a:ext cx="48609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36800" y="7937500"/>
            <a:ext cx="20080336" cy="17287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8300" dirty="0">
                <a:solidFill>
                  <a:schemeClr val="bg1"/>
                </a:solidFill>
              </a:rPr>
              <a:t>ПРОЦЕС ВІДБОРУ ПОЛІЦЕЙСЬКИХ</a:t>
            </a:r>
            <a:endParaRPr lang="uk-UA" sz="83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7124" y="2135188"/>
            <a:ext cx="15385355" cy="2274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7709" tIns="108855" rIns="217709" bIns="108855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222E63"/>
                </a:solidFill>
              </a:rPr>
              <a:t>Процес відбору до Національної поліції України регламентований ст.ст.47-56 </a:t>
            </a:r>
            <a:r>
              <a:rPr lang="ru-RU" sz="2800" dirty="0" smtClean="0">
                <a:solidFill>
                  <a:srgbClr val="222E63"/>
                </a:solidFill>
              </a:rPr>
              <a:t>ЗУ </a:t>
            </a:r>
            <a:r>
              <a:rPr lang="ru-RU" sz="2800" dirty="0">
                <a:solidFill>
                  <a:srgbClr val="222E63"/>
                </a:solidFill>
              </a:rPr>
              <a:t>«Про Національну поліцію» </a:t>
            </a:r>
            <a:r>
              <a:rPr lang="ru-RU" sz="2800" dirty="0" smtClean="0">
                <a:solidFill>
                  <a:srgbClr val="222E63"/>
                </a:solidFill>
              </a:rPr>
              <a:t>та </a:t>
            </a:r>
            <a:r>
              <a:rPr lang="ru-RU" sz="2800" dirty="0">
                <a:solidFill>
                  <a:srgbClr val="222E63"/>
                </a:solidFill>
              </a:rPr>
              <a:t>наказом </a:t>
            </a:r>
            <a:r>
              <a:rPr lang="ru-RU" sz="2800" dirty="0" smtClean="0">
                <a:solidFill>
                  <a:srgbClr val="222E63"/>
                </a:solidFill>
              </a:rPr>
              <a:t>МВС України </a:t>
            </a:r>
            <a:r>
              <a:rPr lang="ru-RU" sz="2800" dirty="0">
                <a:solidFill>
                  <a:srgbClr val="222E63"/>
                </a:solidFill>
              </a:rPr>
              <a:t>№ </a:t>
            </a:r>
            <a:r>
              <a:rPr lang="ru-RU" sz="2800" dirty="0" smtClean="0">
                <a:solidFill>
                  <a:srgbClr val="222E63"/>
                </a:solidFill>
              </a:rPr>
              <a:t>1631 </a:t>
            </a:r>
            <a:r>
              <a:rPr lang="ru-RU" sz="2800" dirty="0">
                <a:solidFill>
                  <a:srgbClr val="222E63"/>
                </a:solidFill>
              </a:rPr>
              <a:t>від 25.12.2015. </a:t>
            </a:r>
            <a:r>
              <a:rPr lang="uk" sz="2800" dirty="0">
                <a:solidFill>
                  <a:srgbClr val="222E63"/>
                </a:solidFill>
              </a:rPr>
              <a:t>Конкурс складається з окремих етапів, для кожного з яких встановлено прохідний мінімум. Кандидати запрошуються на наступний етап лише за умови успішного проходження попереднього. Кандидати, які без поважних причин не з'явились на конкурсний етап в призначений час, не допускаються до подальшої участі в конкурсі.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3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Box 15"/>
          <p:cNvSpPr txBox="1">
            <a:spLocks noChangeArrowheads="1"/>
          </p:cNvSpPr>
          <p:nvPr/>
        </p:nvSpPr>
        <p:spPr bwMode="auto">
          <a:xfrm>
            <a:off x="5143500" y="7143750"/>
            <a:ext cx="9525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714500" y="7286625"/>
            <a:ext cx="6667500" cy="681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bg2">
                  <a:lumMod val="50000"/>
                </a:schemeClr>
              </a:solidFill>
              <a:latin typeface="Myriad Pro Cond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72500" y="7000875"/>
            <a:ext cx="1333500" cy="1835150"/>
          </a:xfrm>
          <a:prstGeom prst="rect">
            <a:avLst/>
          </a:prstGeom>
        </p:spPr>
        <p:txBody>
          <a:bodyPr lIns="217709" tIns="108855" rIns="217709" bIns="10885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yriad Pro Cond"/>
                <a:cs typeface="Times New Roman" pitchFamily="18" charset="0"/>
              </a:rPr>
              <a:t>5</a:t>
            </a:r>
            <a:endParaRPr lang="ru-RU" sz="105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1" name="Прямоугольник 28"/>
          <p:cNvSpPr>
            <a:spLocks noChangeArrowheads="1"/>
          </p:cNvSpPr>
          <p:nvPr/>
        </p:nvSpPr>
        <p:spPr bwMode="auto">
          <a:xfrm>
            <a:off x="3190999" y="596859"/>
            <a:ext cx="20234149" cy="10509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ЕТАПИ ВІДБОРУ</a:t>
            </a:r>
          </a:p>
        </p:txBody>
      </p:sp>
      <p:sp>
        <p:nvSpPr>
          <p:cNvPr id="14342" name="Прямоугольник 48"/>
          <p:cNvSpPr>
            <a:spLocks noChangeArrowheads="1"/>
          </p:cNvSpPr>
          <p:nvPr/>
        </p:nvSpPr>
        <p:spPr bwMode="auto">
          <a:xfrm>
            <a:off x="16729075" y="2135187"/>
            <a:ext cx="669607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ts val="2688"/>
              </a:lnSpc>
            </a:pPr>
            <a:endParaRPr lang="uk-UA" sz="2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lnSpc>
                <a:spcPts val="2688"/>
              </a:lnSpc>
            </a:pP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Послідовність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етапів та їх зміст може змінюватись залежно від посади, на яку оголошується конкурс. Процедура проходження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конкурсу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описується в оголошенні про проведення конкурсу.</a:t>
            </a:r>
          </a:p>
        </p:txBody>
      </p:sp>
      <p:sp>
        <p:nvSpPr>
          <p:cNvPr id="14343" name="Прямоугольник 49"/>
          <p:cNvSpPr>
            <a:spLocks noChangeArrowheads="1"/>
          </p:cNvSpPr>
          <p:nvPr/>
        </p:nvSpPr>
        <p:spPr bwMode="auto">
          <a:xfrm>
            <a:off x="1894856" y="5260975"/>
            <a:ext cx="5328592" cy="9144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ЗАЯВКА НА УЧАСТЬ У КОНКУРСІ</a:t>
            </a:r>
          </a:p>
        </p:txBody>
      </p:sp>
      <p:pic>
        <p:nvPicPr>
          <p:cNvPr id="14344" name="Рисунок 5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5" y="5260975"/>
            <a:ext cx="50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1627188" y="6278563"/>
            <a:ext cx="5905500" cy="865187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2800" dirty="0">
                <a:solidFill>
                  <a:srgbClr val="222E63"/>
                </a:solidFill>
                <a:latin typeface="Calibri"/>
                <a:cs typeface="+mn-cs"/>
              </a:rPr>
              <a:t>Заповнення </a:t>
            </a:r>
            <a:r>
              <a:rPr lang="uk" sz="2800" dirty="0" smtClean="0">
                <a:solidFill>
                  <a:srgbClr val="222E63"/>
                </a:solidFill>
                <a:latin typeface="Calibri"/>
                <a:cs typeface="+mn-cs"/>
              </a:rPr>
              <a:t> онлайн анкети </a:t>
            </a:r>
            <a:r>
              <a:rPr lang="uk" sz="2800" dirty="0">
                <a:solidFill>
                  <a:srgbClr val="222E63"/>
                </a:solidFill>
                <a:latin typeface="Calibri"/>
                <a:cs typeface="+mn-cs"/>
              </a:rPr>
              <a:t>та надання </a:t>
            </a:r>
            <a:r>
              <a:rPr lang="uk" sz="2800" dirty="0" smtClean="0">
                <a:solidFill>
                  <a:srgbClr val="222E63"/>
                </a:solidFill>
                <a:latin typeface="Calibri"/>
                <a:cs typeface="+mn-cs"/>
              </a:rPr>
              <a:t>необхідних документів</a:t>
            </a:r>
            <a:endParaRPr lang="uk" sz="2800" dirty="0">
              <a:solidFill>
                <a:srgbClr val="222E63"/>
              </a:solidFill>
              <a:latin typeface="Calibri"/>
              <a:cs typeface="+mn-cs"/>
            </a:endParaRPr>
          </a:p>
        </p:txBody>
      </p:sp>
      <p:pic>
        <p:nvPicPr>
          <p:cNvPr id="14346" name="Рисунок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254624"/>
            <a:ext cx="547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54"/>
          <p:cNvSpPr>
            <a:spLocks noChangeArrowheads="1"/>
          </p:cNvSpPr>
          <p:nvPr/>
        </p:nvSpPr>
        <p:spPr bwMode="auto">
          <a:xfrm>
            <a:off x="9312275" y="5273675"/>
            <a:ext cx="5586413" cy="8223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558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ТЕСТУВАННЯ</a:t>
            </a:r>
          </a:p>
        </p:txBody>
      </p:sp>
      <p:sp>
        <p:nvSpPr>
          <p:cNvPr id="14348" name="Прямоугольник 1"/>
          <p:cNvSpPr>
            <a:spLocks noChangeArrowheads="1"/>
          </p:cNvSpPr>
          <p:nvPr/>
        </p:nvSpPr>
        <p:spPr bwMode="auto">
          <a:xfrm>
            <a:off x="9210675" y="6085822"/>
            <a:ext cx="565943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25"/>
              </a:spcAft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Оцінка рівня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логічного й аналітичного мислення та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професійних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знань</a:t>
            </a: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  <a:p>
            <a:pPr algn="ctr">
              <a:spcAft>
                <a:spcPts val="625"/>
              </a:spcAft>
            </a:pP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</p:txBody>
      </p:sp>
      <p:pic>
        <p:nvPicPr>
          <p:cNvPr id="14349" name="Рисунок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29075" y="5202238"/>
            <a:ext cx="5476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Прямоугольник 56"/>
          <p:cNvSpPr>
            <a:spLocks noChangeArrowheads="1"/>
          </p:cNvSpPr>
          <p:nvPr/>
        </p:nvSpPr>
        <p:spPr bwMode="auto">
          <a:xfrm>
            <a:off x="17418050" y="5248275"/>
            <a:ext cx="6007099" cy="8286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160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МЕДИЧНЕ ОБСТЕЖЕННЯ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8050" y="6221413"/>
            <a:ext cx="60071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Медичний огляд з </a:t>
            </a:r>
            <a:r>
              <a:rPr lang="uk" sz="2600" dirty="0" smtClean="0">
                <a:solidFill>
                  <a:srgbClr val="222E63"/>
                </a:solidFill>
                <a:latin typeface="Calibri"/>
                <a:cs typeface="+mn-cs"/>
              </a:rPr>
              <a:t>метою встановлення </a:t>
            </a: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придатності кандидатів за станом фізичного </a:t>
            </a:r>
            <a:r>
              <a:rPr lang="uk" sz="2600" dirty="0" smtClean="0">
                <a:solidFill>
                  <a:srgbClr val="222E63"/>
                </a:solidFill>
                <a:latin typeface="Calibri"/>
                <a:cs typeface="+mn-cs"/>
              </a:rPr>
              <a:t>та психічного </a:t>
            </a: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здоров'я</a:t>
            </a:r>
          </a:p>
        </p:txBody>
      </p:sp>
      <p:pic>
        <p:nvPicPr>
          <p:cNvPr id="14352" name="Рисунок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850" y="7721600"/>
            <a:ext cx="60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Прямоугольник 58"/>
          <p:cNvSpPr>
            <a:spLocks noChangeArrowheads="1"/>
          </p:cNvSpPr>
          <p:nvPr/>
        </p:nvSpPr>
        <p:spPr bwMode="auto">
          <a:xfrm>
            <a:off x="1894856" y="7742238"/>
            <a:ext cx="5328592" cy="798512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213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ПЕРЕВІРКА РІВНЯ ФІЗИЧНОЇ ПІДГОТОВКИ</a:t>
            </a:r>
          </a:p>
        </p:txBody>
      </p:sp>
      <p:sp>
        <p:nvSpPr>
          <p:cNvPr id="14354" name="Прямоугольник 59"/>
          <p:cNvSpPr>
            <a:spLocks noChangeArrowheads="1"/>
          </p:cNvSpPr>
          <p:nvPr/>
        </p:nvSpPr>
        <p:spPr bwMode="auto">
          <a:xfrm>
            <a:off x="1720743" y="8744137"/>
            <a:ext cx="5106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Вправи на силу та витривалість</a:t>
            </a: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</p:txBody>
      </p:sp>
      <p:pic>
        <p:nvPicPr>
          <p:cNvPr id="14355" name="Рисунок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5650" y="7721600"/>
            <a:ext cx="536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Прямоугольник 61"/>
          <p:cNvSpPr>
            <a:spLocks noChangeArrowheads="1"/>
          </p:cNvSpPr>
          <p:nvPr/>
        </p:nvSpPr>
        <p:spPr bwMode="auto">
          <a:xfrm>
            <a:off x="9210675" y="7642225"/>
            <a:ext cx="5659438" cy="75088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477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ПСИХОЛОГІЧНЕ ТЕСТУВАННЯ</a:t>
            </a:r>
          </a:p>
        </p:txBody>
      </p:sp>
      <p:sp>
        <p:nvSpPr>
          <p:cNvPr id="14357" name="Прямоугольник 3"/>
          <p:cNvSpPr>
            <a:spLocks noChangeArrowheads="1"/>
          </p:cNvSpPr>
          <p:nvPr/>
        </p:nvSpPr>
        <p:spPr bwMode="auto">
          <a:xfrm>
            <a:off x="8847138" y="8401050"/>
            <a:ext cx="62976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600" dirty="0">
                <a:solidFill>
                  <a:srgbClr val="222E63"/>
                </a:solidFill>
                <a:latin typeface="Calibri" pitchFamily="34" charset="0"/>
              </a:rPr>
              <a:t>Визначення психологічного портрету кандидата та проведення з ним інтерв′ю </a:t>
            </a:r>
          </a:p>
        </p:txBody>
      </p:sp>
      <p:pic>
        <p:nvPicPr>
          <p:cNvPr id="14358" name="Рисунок 6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29075" y="7648656"/>
            <a:ext cx="5603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63"/>
          <p:cNvSpPr>
            <a:spLocks noChangeArrowheads="1"/>
          </p:cNvSpPr>
          <p:nvPr/>
        </p:nvSpPr>
        <p:spPr bwMode="auto">
          <a:xfrm>
            <a:off x="17530854" y="7745412"/>
            <a:ext cx="6007099" cy="804863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238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СПІВБЕСІДА З ПОЛІЦЕЙСЬКОЮ КОМІСІЄЮ</a:t>
            </a:r>
          </a:p>
        </p:txBody>
      </p:sp>
      <p:sp>
        <p:nvSpPr>
          <p:cNvPr id="14360" name="Прямоугольник 4"/>
          <p:cNvSpPr>
            <a:spLocks noChangeArrowheads="1"/>
          </p:cNvSpPr>
          <p:nvPr/>
        </p:nvSpPr>
        <p:spPr bwMode="auto">
          <a:xfrm>
            <a:off x="17530854" y="8955877"/>
            <a:ext cx="6349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25"/>
              </a:spcAft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Оцінка відповідності кандидата вимогам до посади</a:t>
            </a:r>
          </a:p>
        </p:txBody>
      </p:sp>
      <p:sp>
        <p:nvSpPr>
          <p:cNvPr id="14361" name="Прямоугольник 64"/>
          <p:cNvSpPr>
            <a:spLocks noChangeArrowheads="1"/>
          </p:cNvSpPr>
          <p:nvPr/>
        </p:nvSpPr>
        <p:spPr bwMode="auto">
          <a:xfrm>
            <a:off x="8231188" y="9140041"/>
            <a:ext cx="698500" cy="14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0800"/>
            <a:r>
              <a:rPr lang="uk-UA" sz="10600" b="1" dirty="0" smtClean="0">
                <a:solidFill>
                  <a:srgbClr val="222E63"/>
                </a:solidFill>
                <a:latin typeface="Calibri" pitchFamily="34" charset="0"/>
              </a:rPr>
              <a:t>7</a:t>
            </a:r>
            <a:endParaRPr lang="uk-UA" sz="10600" b="1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14362" name="Прямоугольник 65"/>
          <p:cNvSpPr>
            <a:spLocks noChangeArrowheads="1"/>
          </p:cNvSpPr>
          <p:nvPr/>
        </p:nvSpPr>
        <p:spPr bwMode="auto">
          <a:xfrm>
            <a:off x="9234754" y="9457152"/>
            <a:ext cx="5794375" cy="8477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57300">
              <a:spcAft>
                <a:spcPts val="3150"/>
              </a:spcAft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СПЕЦІАЛЬНА ПЕРЕВІРКА</a:t>
            </a:r>
          </a:p>
        </p:txBody>
      </p:sp>
      <p:sp>
        <p:nvSpPr>
          <p:cNvPr id="14363" name="Прямоугольник 5"/>
          <p:cNvSpPr>
            <a:spLocks noChangeArrowheads="1"/>
          </p:cNvSpPr>
          <p:nvPr/>
        </p:nvSpPr>
        <p:spPr bwMode="auto">
          <a:xfrm>
            <a:off x="9251842" y="10498976"/>
            <a:ext cx="5794375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38"/>
              </a:lnSpc>
              <a:spcBef>
                <a:spcPts val="3150"/>
              </a:spcBef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Перевірка відомостей про кандидатів щодо існування обмежень, пов'язаних із прийняттям</a:t>
            </a:r>
          </a:p>
          <a:p>
            <a:pPr algn="ctr">
              <a:lnSpc>
                <a:spcPts val="2638"/>
              </a:lnSpc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на службу до поліції</a:t>
            </a:r>
          </a:p>
        </p:txBody>
      </p:sp>
      <p:sp>
        <p:nvSpPr>
          <p:cNvPr id="14364" name="Прямоугольник 7"/>
          <p:cNvSpPr>
            <a:spLocks noChangeArrowheads="1"/>
          </p:cNvSpPr>
          <p:nvPr/>
        </p:nvSpPr>
        <p:spPr bwMode="auto">
          <a:xfrm>
            <a:off x="1678832" y="12330608"/>
            <a:ext cx="21170352" cy="11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38"/>
              </a:lnSpc>
              <a:spcBef>
                <a:spcPts val="2313"/>
              </a:spcBef>
            </a:pP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По завершенні конкурсу формується рейтинг кандидатів, які успішно пройшли всі етапи.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Переможці конкурсу приймаються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на службу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   до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поліції та направляються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для проходження первинної професійної підготовки</a:t>
            </a:r>
            <a:endParaRPr lang="uk-UA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981" y="0"/>
            <a:ext cx="1697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50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933450"/>
            <a:ext cx="4699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463" y="2502555"/>
            <a:ext cx="76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915" y="2462867"/>
            <a:ext cx="76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542929" y="755650"/>
            <a:ext cx="20854953" cy="1046256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ЗАЯВКА НА УЧАСТЬ У КОНКУРСІ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7088544" y="2502554"/>
            <a:ext cx="6912768" cy="95221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9600" algn="ctr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НАДАННЯ ПАКЕТУ ДОКУМЕНТІВ</a:t>
            </a: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1228725" y="2502555"/>
            <a:ext cx="6066731" cy="10064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716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ЗАПОВНЕННЯ </a:t>
            </a:r>
            <a:r>
              <a:rPr lang="uk-UA" sz="2900" dirty="0" smtClean="0">
                <a:solidFill>
                  <a:srgbClr val="FFFFFF"/>
                </a:solidFill>
                <a:latin typeface="Calibri" pitchFamily="34" charset="0"/>
              </a:rPr>
              <a:t> АНКЕТИ</a:t>
            </a:r>
            <a:endParaRPr lang="uk-UA" sz="29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201140" y="3588405"/>
            <a:ext cx="7102428" cy="90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Щоб </a:t>
            </a:r>
            <a:r>
              <a:rPr lang="uk-UA" sz="2800" dirty="0">
                <a:solidFill>
                  <a:srgbClr val="222E63"/>
                </a:solidFill>
                <a:latin typeface="+mn-lt"/>
              </a:rPr>
              <a:t>розпочати участь у конкурсі, необхідно заповнити  он-лайн  анкету на веб-сайті  ГУНП в Кіровоградській області</a:t>
            </a:r>
          </a:p>
          <a:p>
            <a:pPr marL="12700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n-lt"/>
                <a:hlinkClick r:id="rId5"/>
              </a:rPr>
              <a:t>www.kg.npu.gov.ua</a:t>
            </a:r>
            <a:endParaRPr lang="uk-UA" sz="2800" dirty="0" smtClean="0">
              <a:solidFill>
                <a:srgbClr val="FF0000"/>
              </a:solidFill>
              <a:latin typeface="+mn-lt"/>
            </a:endParaRPr>
          </a:p>
          <a:p>
            <a:pPr marL="12700">
              <a:spcAft>
                <a:spcPts val="0"/>
              </a:spcAft>
            </a:pPr>
            <a:endParaRPr lang="uk-UA" sz="1000" dirty="0" smtClean="0">
              <a:solidFill>
                <a:srgbClr val="FF0000"/>
              </a:solidFill>
              <a:latin typeface="+mn-lt"/>
            </a:endParaRPr>
          </a:p>
          <a:p>
            <a:pPr marL="12700">
              <a:spcAft>
                <a:spcPts val="0"/>
              </a:spcAft>
            </a:pPr>
            <a:endParaRPr lang="uk-UA" sz="1000" dirty="0" smtClean="0">
              <a:solidFill>
                <a:srgbClr val="FF0000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Створюючи анкету, ви обираєте:</a:t>
            </a:r>
          </a:p>
          <a:p>
            <a:pPr marL="12700" indent="-571500">
              <a:lnSpc>
                <a:spcPts val="2400"/>
              </a:lnSpc>
              <a:spcAft>
                <a:spcPts val="0"/>
              </a:spcAft>
              <a:buFontTx/>
              <a:buChar char="-"/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вакансію, що Вас цікавить</a:t>
            </a:r>
          </a:p>
          <a:p>
            <a:pPr marL="12700" indent="-571500">
              <a:lnSpc>
                <a:spcPts val="2400"/>
              </a:lnSpc>
              <a:spcAft>
                <a:spcPts val="0"/>
              </a:spcAft>
              <a:buFontTx/>
              <a:buChar char="-"/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регіон, у якому Ви бажаєте працювати</a:t>
            </a:r>
          </a:p>
          <a:p>
            <a:pPr marL="584200" indent="-571500">
              <a:spcAft>
                <a:spcPts val="0"/>
              </a:spcAft>
              <a:buFontTx/>
              <a:buChar char="-"/>
            </a:pPr>
            <a:endParaRPr lang="uk-UA" sz="1000" dirty="0">
              <a:solidFill>
                <a:srgbClr val="222E63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Зверніть увагу: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Зберігаючи анкету, Ви підтверджуєте достовірність та правильність внесених даних. Згідно </a:t>
            </a:r>
            <a:r>
              <a:rPr lang="uk-UA" sz="2800" dirty="0">
                <a:solidFill>
                  <a:srgbClr val="222E63"/>
                </a:solidFill>
                <a:latin typeface="+mn-lt"/>
                <a:hlinkClick r:id="rId6"/>
              </a:rPr>
              <a:t>п. 9 ч. 2 ст. 61 Закону України «Про </a:t>
            </a:r>
            <a:r>
              <a:rPr lang="uk-UA" sz="2800" dirty="0" smtClean="0">
                <a:solidFill>
                  <a:srgbClr val="222E63"/>
                </a:solidFill>
                <a:latin typeface="+mn-lt"/>
                <a:hlinkClick r:id="rId6"/>
              </a:rPr>
              <a:t>Національну </a:t>
            </a:r>
            <a:r>
              <a:rPr lang="uk-UA" sz="2800" dirty="0">
                <a:solidFill>
                  <a:srgbClr val="222E63"/>
                </a:solidFill>
                <a:latin typeface="+mn-lt"/>
                <a:hlinkClick r:id="rId6"/>
              </a:rPr>
              <a:t>поліцію</a:t>
            </a:r>
            <a:r>
              <a:rPr lang="uk-UA" sz="2800" dirty="0" smtClean="0">
                <a:solidFill>
                  <a:srgbClr val="222E63"/>
                </a:solidFill>
                <a:latin typeface="+mn-lt"/>
                <a:hlinkClick r:id="rId6"/>
              </a:rPr>
              <a:t>»</a:t>
            </a: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:</a:t>
            </a:r>
          </a:p>
          <a:p>
            <a:pPr>
              <a:spcAft>
                <a:spcPts val="0"/>
              </a:spcAft>
            </a:pPr>
            <a:endParaRPr lang="uk-UA" sz="1000" dirty="0" smtClean="0">
              <a:solidFill>
                <a:srgbClr val="222E63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endParaRPr lang="uk-UA" sz="1000" dirty="0">
              <a:solidFill>
                <a:srgbClr val="222E63"/>
              </a:solidFill>
              <a:latin typeface="+mn-lt"/>
            </a:endParaRP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Helvetica Neue"/>
              </a:rPr>
              <a:t>У РАЗІ НЕВІДПОВІДНОСТІ НАДАНОЇ ІНФОРМАЦІЇ ПОДАНИМ ДОКУМЕНТАМ, КАНДИДАТИ НЕ ДОПУСКАЮТЬСЯ ДО УЧАСТІ В </a:t>
            </a:r>
            <a:r>
              <a:rPr lang="uk-UA" sz="2000" b="1" dirty="0" smtClean="0">
                <a:solidFill>
                  <a:srgbClr val="FF0000"/>
                </a:solidFill>
                <a:latin typeface="Helvetica Neue"/>
              </a:rPr>
              <a:t>КОНКУРСІ</a:t>
            </a:r>
          </a:p>
          <a:p>
            <a:pPr algn="ctr"/>
            <a:endParaRPr lang="uk-UA" sz="1000" b="1" dirty="0">
              <a:solidFill>
                <a:srgbClr val="222E63"/>
              </a:solidFill>
              <a:latin typeface="+mn-lt"/>
            </a:endParaRPr>
          </a:p>
          <a:p>
            <a:pPr marL="12700" algn="just"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За бажанням особа має право приймати участь у різних конкурсах одночасно, при цьому такій особі необхідно проходити конкурсні етапи окремо на кожну посаду! </a:t>
            </a: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382156" y="2502554"/>
            <a:ext cx="6377544" cy="10064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317500" algn="ctr">
              <a:lnSpc>
                <a:spcPts val="3450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ПЕРЕВІРКА НА ВІДПОВІДНІСТЬ </a:t>
            </a:r>
            <a:endParaRPr lang="uk-UA" sz="29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indent="317500" algn="ctr">
              <a:lnSpc>
                <a:spcPts val="3450"/>
              </a:lnSpc>
            </a:pPr>
            <a:r>
              <a:rPr lang="uk-UA" sz="2900" dirty="0" smtClean="0">
                <a:solidFill>
                  <a:srgbClr val="FFFFFF"/>
                </a:solidFill>
                <a:latin typeface="Calibri" pitchFamily="34" charset="0"/>
              </a:rPr>
              <a:t>ВИМОГАМ </a:t>
            </a: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ДЛЯ ОБРАНОЇ ПОСАДИ</a:t>
            </a: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8900463" y="3588405"/>
            <a:ext cx="7314452" cy="86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 smtClean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До </a:t>
            </a:r>
            <a:r>
              <a:rPr lang="uk-UA" sz="2800" dirty="0">
                <a:solidFill>
                  <a:srgbClr val="222E63"/>
                </a:solidFill>
                <a:latin typeface="+mn-lt"/>
              </a:rPr>
              <a:t>участі в конкурсі допускаються кандидати, що відповідають вимогам до обраної посади</a:t>
            </a: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.</a:t>
            </a: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>
              <a:solidFill>
                <a:srgbClr val="222E63"/>
              </a:solidFill>
              <a:latin typeface="+mn-lt"/>
            </a:endParaRPr>
          </a:p>
          <a:p>
            <a:pPr marL="12700" algn="just">
              <a:lnSpc>
                <a:spcPts val="2925"/>
              </a:lnSpc>
              <a:spcAft>
                <a:spcPts val="213"/>
              </a:spcAft>
            </a:pPr>
            <a:r>
              <a:rPr lang="uk-UA" sz="3200" b="1" dirty="0">
                <a:solidFill>
                  <a:srgbClr val="222E63"/>
                </a:solidFill>
                <a:latin typeface="+mn-lt"/>
              </a:rPr>
              <a:t>Базові вимоги до кандидатів на службу в поліції:</a:t>
            </a:r>
          </a:p>
          <a:p>
            <a:pPr marL="12700" algn="just">
              <a:lnSpc>
                <a:spcPts val="3475"/>
              </a:lnSpc>
            </a:pP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-    громадянство України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в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ік від 18 років до 55 років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п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овна загальна середня освіта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в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иконання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умов щодо кандидатів,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передбачених  Законом України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«Про очищення влади»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та ст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. 61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Закону України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«Про Національну поліцію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»</a:t>
            </a:r>
          </a:p>
          <a:p>
            <a:pPr marL="469900" indent="-457200" algn="just">
              <a:lnSpc>
                <a:spcPts val="2713"/>
              </a:lnSpc>
              <a:spcAft>
                <a:spcPts val="1475"/>
              </a:spcAft>
              <a:buFontTx/>
              <a:buChar char="-"/>
            </a:pPr>
            <a:endParaRPr lang="uk-UA" sz="3200" dirty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Для кожної посади можуть бути передбачені додаткові вимоги.</a:t>
            </a:r>
          </a:p>
          <a:p>
            <a:pPr marL="12700">
              <a:lnSpc>
                <a:spcPts val="2375"/>
              </a:lnSpc>
            </a:pPr>
            <a:endParaRPr lang="uk-UA" sz="2800" b="1" dirty="0">
              <a:solidFill>
                <a:srgbClr val="222E63"/>
              </a:solidFill>
              <a:latin typeface="+mn-lt"/>
            </a:endParaRPr>
          </a:p>
          <a:p>
            <a:pPr marL="12700" algn="just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Вимоги до кандидатів зазначаються в оголошенні про проведення конкурсу  на відповідну вакансію.</a:t>
            </a:r>
          </a:p>
        </p:txBody>
      </p:sp>
      <p:sp>
        <p:nvSpPr>
          <p:cNvPr id="15371" name="Прямоугольник 10"/>
          <p:cNvSpPr>
            <a:spLocks noChangeArrowheads="1"/>
          </p:cNvSpPr>
          <p:nvPr/>
        </p:nvSpPr>
        <p:spPr bwMode="auto">
          <a:xfrm>
            <a:off x="16440472" y="3505509"/>
            <a:ext cx="7776864" cy="969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spcAft>
                <a:spcPts val="0"/>
              </a:spcAft>
            </a:pPr>
            <a:r>
              <a:rPr lang="uk-UA" sz="2900" b="1" dirty="0" smtClean="0">
                <a:solidFill>
                  <a:srgbClr val="222E63"/>
                </a:solidFill>
                <a:latin typeface="Calibri" pitchFamily="34" charset="0"/>
              </a:rPr>
              <a:t>Орієнтовний пакет документів для участі в конкурсі: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22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письмову заяву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про участь у конкурсі, у якій також зазначається про надання особою згоди на проведення спеціальної перевірки відповідно до Закону України "Про запобігання корупції" і на обробку персональних даних відповідно до Закону України "Про захист персональних даних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";</a:t>
            </a:r>
            <a:endParaRPr lang="uk-UA" sz="23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копію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паспорта громадянина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України (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при собі мати оригінал</a:t>
            </a:r>
            <a:r>
              <a:rPr lang="uk-UA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);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посвідчення водія (за наявності) 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–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при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собі мати оригінал;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реєстраційного номеру облікової 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к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артки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 п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латника 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п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ода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тків</a:t>
            </a:r>
            <a:r>
              <a:rPr lang="en-US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(при собі мати оригінал);</a:t>
            </a:r>
            <a:endParaRPr lang="uk-UA" sz="2300" dirty="0">
              <a:solidFill>
                <a:srgbClr val="222E63"/>
              </a:solidFill>
              <a:latin typeface="Calibri" pitchFamily="34" charset="0"/>
              <a:hlinkClick r:id="rId7"/>
            </a:endParaRP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 особову картку визначеного зразка;</a:t>
            </a: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анкету (заповнюється власноруч);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автобіографію (заповнюється власноруч);</a:t>
            </a:r>
            <a:endParaRPr lang="uk-UA" sz="2300" dirty="0">
              <a:solidFill>
                <a:srgbClr val="FFBF00"/>
              </a:solidFill>
              <a:latin typeface="Calibri" pitchFamily="34" charset="0"/>
              <a:hlinkClick r:id="rId8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фотографії 9х12см (2 шт.),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3х4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см (2 шт.), 3,5х4,5(2шт.);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декларацію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за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минулий рік (попередньо подана за встановленою електронною формою та роздрукована із сайту НАЗК), визначену  ЗУ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«Про запобігання корупції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»;</a:t>
            </a: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копію трудової книжки (за наявності трудового стажу)  - 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оригінал; 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копії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документів про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освіту з додатками (при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оригінали);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військового квитка чи посвідчення особи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військовослужбовця (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для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військовозобов</a:t>
            </a:r>
            <a:r>
              <a:rPr lang="en-US" sz="2300" dirty="0" smtClean="0">
                <a:solidFill>
                  <a:srgbClr val="222E63"/>
                </a:solidFill>
                <a:latin typeface="Calibri" pitchFamily="34" charset="0"/>
              </a:rPr>
              <a:t>’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заних  або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військовослужбовців)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5373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338" y="288178"/>
            <a:ext cx="1697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Прямоугольник 13"/>
          <p:cNvSpPr>
            <a:spLocks noChangeArrowheads="1"/>
          </p:cNvSpPr>
          <p:nvPr/>
        </p:nvSpPr>
        <p:spPr bwMode="auto">
          <a:xfrm>
            <a:off x="1201140" y="12258600"/>
            <a:ext cx="150137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just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Особа, яка виявила бажання взяти участь у конкурсі та подала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документи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до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сектору організації відбору та проведення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а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тестування поліцейських УКЗ ГУНП в Кіровоградській області у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визначені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строки умовами конкурсу, вважається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кандидатом на зайняття вакантної посади</a:t>
            </a:r>
            <a:r>
              <a:rPr lang="uk-UA" sz="2300" b="1" dirty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91" y="269734"/>
            <a:ext cx="17240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974976" y="621366"/>
            <a:ext cx="20268678" cy="117633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0"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ТЕСТУВАННЯ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678832" y="2321496"/>
            <a:ext cx="22106455" cy="101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Етап тестування складається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  двох комп'ютерних тестів.</a:t>
            </a:r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Перший тест, який проходять кандидати має назву «професійний тест» та включає в себе перевірку знання законодавства, що регулює службову діяльність на обраній посаді, в тому числі на знання Конституції України, ЗУ «Про Національну поліцію»,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ЗУ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«Про запобігання корупції». </a:t>
            </a:r>
            <a:endParaRPr lang="ru-RU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Підготуватись до успішного проходження «професійного тесту» можна за допомогою опрацювання питань, які розміщені на сайті НПУ за посиланням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www.kg.npu.gov.ua</a:t>
            </a: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 в розділі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«Довідка» </a:t>
            </a: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«Порядок проведення конкурсу».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Другий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тест, має назву «тестування загальних навичок» та направлений на визначення оцінки у кандидатів рівня логічних, вербальних та математичних здібностей. 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Кожен з цих тестів складається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з 60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завдань та триває 60 хвилин.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Кожне завдання сформульоване у вигляді питання з кількома варіантами відповіді, з яких необхідно обрати лише одну правильну. Правильна відповідь дає кандидату 1 бал, тож максимальна оцінка за кожен з тестів – 60 балів.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Згідно наказу МВС України №1631 від 25.12.2015 до наступних етапів конкурсу допускаються лише ті кандидати, які отримали 25 та більше балів за кожний з зазначених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тестів.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endParaRPr lang="ru-RU" sz="4000" dirty="0" smtClean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2186816" y="10090348"/>
            <a:ext cx="20182174" cy="8001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29300">
              <a:spcBef>
                <a:spcPts val="7138"/>
              </a:spcBef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СПЕЦІАЛЬНА ПЕРЕВІРКА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678832" y="11475491"/>
            <a:ext cx="2210645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700"/>
              </a:lnSpc>
              <a:spcBef>
                <a:spcPts val="4413"/>
              </a:spcBef>
            </a:pPr>
            <a:r>
              <a:rPr lang="uk-UA" sz="3600" dirty="0" smtClean="0">
                <a:solidFill>
                  <a:srgbClr val="222E63"/>
                </a:solidFill>
                <a:latin typeface="Calibri" pitchFamily="34" charset="0"/>
              </a:rPr>
              <a:t>Стосовно кожного кандидата проводиться перевірка щодо обмежень, пов'язаних із прийняттям на службу до поліції згідно ЗУ «Про Національну поліцію», ЗУ «Про запобігання корупції» та ЗУ «Про очищення влади».</a:t>
            </a:r>
            <a:endParaRPr lang="uk-UA" sz="36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78" y="68671"/>
            <a:ext cx="1955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76278" y="449288"/>
            <a:ext cx="20346988" cy="1400943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981700">
              <a:spcAft>
                <a:spcPts val="0"/>
              </a:spcAft>
            </a:pPr>
            <a:endParaRPr lang="uk-UA" sz="8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endParaRPr lang="uk-UA" sz="8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endParaRPr lang="uk-UA" sz="8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ЕТАП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: МЕДИЧНЕ ОБСТЕЖЕННЯ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886744" y="2105472"/>
            <a:ext cx="22682520" cy="103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Служба в поліції потребує високого рівня фізичного розвитку, сили й витривалості та відповідних рис психологічного профілю, тому до кандидатів виставлені особливі вимоги щодо стану здоров’я, фізичного розвитку та індивідуальних психофізіологічних особливостей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Відповідність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стану кандидатів вимогам до посади визначає військово-лікарська комісія (ВЛК) згідно 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4"/>
              </a:rPr>
              <a:t>наказу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  <a:hlinkClick r:id="rId4"/>
              </a:rPr>
              <a:t>МВС України № 285 від 03.04.2017 р.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 та 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5"/>
              </a:rPr>
              <a:t>наказу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  <a:hlinkClick r:id="rId5"/>
              </a:rPr>
              <a:t>МВС України № 1583 від 17.12.2015 р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5"/>
              </a:rPr>
              <a:t>.</a:t>
            </a:r>
            <a:endParaRPr lang="uk-UA" sz="34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Огляд ВЛК включає фізичне та психологічне обстеження та передбачає огляд лікарями-спеціалістами, проведення аналізів та тестів, отримання електрокардіограми (ЕКГ) та знімка флюорографії.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Ви можете отримати результати необхідних аналізів, ЕКГ та флюорографії в день проходження ВЛК або заздалегідь в іншому медичному закладі, якщо бажаєте прискорити процес обстеження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solidFill>
                  <a:srgbClr val="222E63"/>
                </a:solidFill>
                <a:latin typeface="Calibri" pitchFamily="34" charset="0"/>
              </a:rPr>
              <a:t>Для проходження медичного огляду необхідно мати наступні документи: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паспорт;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витяг з медичної картки за останні 5 років (видається в медичному закладі за місцем реєстрації, проживання, навчання чи роботи);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військовий квиток або приписне посвідчення (для військовозобов'язаних);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за наявності відмітки “не придатний” у військовому квитку – повний пакет медичних документів, що уточнюють діагноз у рамках зазначеної статті;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сертифікати психіатра (форма 122-2/о) та нарколога (форма 140/о), що будуть потрібні для огляду у психіатра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b="1" dirty="0" smtClean="0">
                <a:solidFill>
                  <a:srgbClr val="222E63"/>
                </a:solidFill>
                <a:latin typeface="Calibri" pitchFamily="34" charset="0"/>
              </a:rPr>
              <a:t>Медичний </a:t>
            </a:r>
            <a:r>
              <a:rPr lang="uk-UA" sz="3400" b="1" dirty="0">
                <a:solidFill>
                  <a:srgbClr val="222E63"/>
                </a:solidFill>
                <a:latin typeface="Calibri" pitchFamily="34" charset="0"/>
              </a:rPr>
              <a:t>огляд проводиться на базі лікувально-профілактичних установ МВС </a:t>
            </a:r>
            <a:r>
              <a:rPr lang="uk-UA" sz="3400" b="1" dirty="0" smtClean="0">
                <a:solidFill>
                  <a:srgbClr val="222E63"/>
                </a:solidFill>
                <a:latin typeface="Calibri" pitchFamily="34" charset="0"/>
              </a:rPr>
              <a:t>України.</a:t>
            </a:r>
            <a:endParaRPr lang="uk-UA" sz="3400" b="1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3475"/>
              </a:lnSpc>
              <a:spcAft>
                <a:spcPts val="2313"/>
              </a:spcAft>
            </a:pPr>
            <a:r>
              <a:rPr lang="ru-RU" sz="2900" b="1" dirty="0" smtClean="0">
                <a:solidFill>
                  <a:srgbClr val="222E63"/>
                </a:solidFill>
                <a:latin typeface="Calibri" pitchFamily="34" charset="0"/>
              </a:rPr>
              <a:t/>
            </a:r>
            <a:br>
              <a:rPr lang="ru-RU" sz="2900" b="1" dirty="0" smtClean="0">
                <a:solidFill>
                  <a:srgbClr val="222E63"/>
                </a:solidFill>
                <a:latin typeface="Calibri" pitchFamily="34" charset="0"/>
              </a:rPr>
            </a:br>
            <a:endParaRPr lang="uk-UA" sz="2900" b="1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2"/>
          <p:cNvSpPr>
            <a:spLocks noChangeArrowheads="1"/>
          </p:cNvSpPr>
          <p:nvPr/>
        </p:nvSpPr>
        <p:spPr bwMode="auto">
          <a:xfrm>
            <a:off x="3551040" y="737320"/>
            <a:ext cx="19885048" cy="2088232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indent="1622425" algn="ctr">
              <a:spcAft>
                <a:spcPts val="0"/>
              </a:spcAft>
            </a:pPr>
            <a:r>
              <a:rPr lang="uk-UA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ГУНП </a:t>
            </a: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 КІРОВОГРАДСЬКІЙ ОБЛАСТІ ОГОЛОШУЄ КОНКУРС  </a:t>
            </a:r>
          </a:p>
          <a:p>
            <a:pPr indent="1622425" algn="ctr">
              <a:spcAft>
                <a:spcPts val="12388"/>
              </a:spcAft>
            </a:pPr>
            <a:endParaRPr lang="ru-RU" sz="6600" dirty="0">
              <a:solidFill>
                <a:srgbClr val="FFFFFF"/>
              </a:solidFill>
              <a:latin typeface="Calibri" pitchFamily="34" charset="0"/>
            </a:endParaRPr>
          </a:p>
          <a:p>
            <a:pPr indent="1622425">
              <a:spcAft>
                <a:spcPts val="12388"/>
              </a:spcAft>
            </a:pPr>
            <a:endParaRPr lang="uk-UA" sz="6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88" y="293097"/>
            <a:ext cx="2448272" cy="25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8672" y="2880430"/>
            <a:ext cx="23762640" cy="10513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19.03.2018</a:t>
            </a:r>
          </a:p>
          <a:p>
            <a:pPr algn="ctr">
              <a:defRPr/>
            </a:pPr>
            <a:endParaRPr lang="uk-UA" sz="4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endParaRPr lang="uk-UA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4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посади молодшого </a:t>
            </a:r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складу </a:t>
            </a: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поліції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які мають повну загальну середню освіту за умови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 офіцерського військового чи спеціального звання)</a:t>
            </a: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- 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поліцейський з логістики, обліку та збереження речових доказів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і озброєння –  2 вакансії;</a:t>
            </a:r>
          </a:p>
          <a:p>
            <a:pPr>
              <a:defRPr/>
            </a:pP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 поліцейський ізолятора тимчасового тримання – 10 вакансій;</a:t>
            </a:r>
          </a:p>
          <a:p>
            <a:pPr>
              <a:defRPr/>
            </a:pP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 поліцейський сектору реагування патрульної поліції – 10 вакансій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12700" lvl="0" algn="just">
              <a:defRPr/>
            </a:pPr>
            <a:r>
              <a:rPr lang="uk-UA" sz="4000" b="1" dirty="0">
                <a:solidFill>
                  <a:srgbClr val="222E63"/>
                </a:solidFill>
                <a:latin typeface="Arial Black" panose="020B0A04020102020204" pitchFamily="34" charset="0"/>
              </a:rPr>
              <a:t>	</a:t>
            </a:r>
            <a:r>
              <a:rPr lang="uk-UA" sz="40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	</a:t>
            </a:r>
          </a:p>
          <a:p>
            <a:pPr marL="12700" lvl="0" algn="just">
              <a:defRPr/>
            </a:pPr>
            <a:r>
              <a:rPr lang="uk-UA" sz="40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			</a:t>
            </a:r>
            <a:r>
              <a:rPr lang="uk-UA" sz="4400" b="1" dirty="0" smtClean="0">
                <a:solidFill>
                  <a:srgbClr val="1B416F"/>
                </a:solidFill>
              </a:rPr>
              <a:t>З детальним переліком відкритих вакансій можна ознайомитись </a:t>
            </a:r>
            <a:r>
              <a:rPr lang="uk-UA" sz="4400" b="1" dirty="0">
                <a:solidFill>
                  <a:srgbClr val="1B416F"/>
                </a:solidFill>
              </a:rPr>
              <a:t>на офіційному </a:t>
            </a:r>
            <a:endParaRPr lang="uk-UA" sz="4400" b="1" dirty="0" smtClean="0">
              <a:solidFill>
                <a:srgbClr val="1B416F"/>
              </a:solidFill>
            </a:endParaRPr>
          </a:p>
          <a:p>
            <a:pPr marL="12700" lvl="0" algn="just">
              <a:defRPr/>
            </a:pPr>
            <a:r>
              <a:rPr lang="uk-UA" sz="4400" b="1" dirty="0">
                <a:solidFill>
                  <a:srgbClr val="1B416F"/>
                </a:solidFill>
              </a:rPr>
              <a:t>	</a:t>
            </a:r>
            <a:r>
              <a:rPr lang="uk-UA" sz="4400" b="1" dirty="0" smtClean="0">
                <a:solidFill>
                  <a:srgbClr val="1B416F"/>
                </a:solidFill>
              </a:rPr>
              <a:t>			сайті </a:t>
            </a:r>
            <a:r>
              <a:rPr lang="uk-UA" sz="4400" b="1" dirty="0">
                <a:solidFill>
                  <a:srgbClr val="1B416F"/>
                </a:solidFill>
              </a:rPr>
              <a:t>Національної поліції України за посиланням: </a:t>
            </a:r>
            <a:r>
              <a:rPr lang="en-US" sz="4400" b="1" dirty="0" smtClean="0">
                <a:solidFill>
                  <a:srgbClr val="FF0000"/>
                </a:solidFill>
              </a:rPr>
              <a:t>nabir.np.gov.ua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 smtClean="0">
                <a:solidFill>
                  <a:srgbClr val="1B416F"/>
                </a:solidFill>
              </a:rPr>
              <a:t>Прийом</a:t>
            </a:r>
            <a:r>
              <a:rPr lang="uk-UA" sz="4400" b="1" dirty="0" smtClean="0">
                <a:solidFill>
                  <a:srgbClr val="FF0000"/>
                </a:solidFill>
              </a:rPr>
              <a:t> О</a:t>
            </a:r>
            <a:r>
              <a:rPr lang="en-US" sz="4400" b="1" dirty="0" smtClean="0">
                <a:solidFill>
                  <a:srgbClr val="FF0000"/>
                </a:solidFill>
              </a:rPr>
              <a:t>NLINE </a:t>
            </a:r>
            <a:r>
              <a:rPr lang="uk-UA" sz="4400" b="1" dirty="0" smtClean="0">
                <a:solidFill>
                  <a:srgbClr val="FF0000"/>
                </a:solidFill>
              </a:rPr>
              <a:t>заяв та документів </a:t>
            </a:r>
            <a:r>
              <a:rPr lang="uk-UA" sz="4400" b="1" dirty="0" smtClean="0">
                <a:solidFill>
                  <a:srgbClr val="1B416F"/>
                </a:solidFill>
              </a:rPr>
              <a:t>на зазначені вакансії триває </a:t>
            </a:r>
            <a:r>
              <a:rPr lang="uk-UA" sz="4400" b="1" dirty="0" smtClean="0">
                <a:solidFill>
                  <a:srgbClr val="FF0000"/>
                </a:solidFill>
              </a:rPr>
              <a:t>з 19.03.2018 по 05.04.2018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uk-UA" sz="4400" dirty="0" smtClean="0">
              <a:solidFill>
                <a:srgbClr val="222E63"/>
              </a:solidFill>
            </a:endParaRP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uk-UA" sz="6600" dirty="0" smtClean="0">
              <a:solidFill>
                <a:srgbClr val="222E63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uk-UA" sz="6600" u="sng" dirty="0" smtClean="0">
              <a:solidFill>
                <a:srgbClr val="222E63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uk-UA" sz="6600" dirty="0" smtClean="0">
              <a:solidFill>
                <a:srgbClr val="222E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703" y="7506072"/>
            <a:ext cx="235434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uk-UA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uk-UA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688" y="3545632"/>
            <a:ext cx="236250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посади </a:t>
            </a:r>
            <a:r>
              <a:rPr lang="ru-RU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середнього</a:t>
            </a: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складу поліції</a:t>
            </a:r>
          </a:p>
          <a:p>
            <a:pPr lvl="0">
              <a:defRPr/>
            </a:pP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 (для осіб, які мають вищу освіту)</a:t>
            </a:r>
            <a:r>
              <a:rPr lang="uk-UA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marL="571500" lvl="0" indent="-571500">
              <a:buFontTx/>
              <a:buChar char="-"/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слідчий – 5 вакансій;</a:t>
            </a:r>
          </a:p>
          <a:p>
            <a:pPr marL="571500" lvl="0" indent="-571500">
              <a:buFontTx/>
              <a:buChar char="-"/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оперуповноважений – 5 вакансій;</a:t>
            </a:r>
          </a:p>
          <a:p>
            <a:pPr marL="571500" lvl="0" indent="-571500">
              <a:buFontTx/>
              <a:buChar char="-"/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дільничний офіцер поліції – 5 вакансій;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2662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04" y="505159"/>
            <a:ext cx="1854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964873" y="822325"/>
            <a:ext cx="20892423" cy="193198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63900">
              <a:spcAft>
                <a:spcPts val="0"/>
              </a:spcAft>
            </a:pPr>
            <a:endParaRPr lang="uk-UA" sz="44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3263900">
              <a:spcAft>
                <a:spcPts val="0"/>
              </a:spcAft>
            </a:pPr>
            <a:r>
              <a:rPr lang="uk-UA" sz="44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ЕТАП</a:t>
            </a:r>
            <a:r>
              <a:rPr lang="uk-UA" sz="4400" dirty="0">
                <a:solidFill>
                  <a:srgbClr val="FFFFFF"/>
                </a:solidFill>
                <a:latin typeface="Arial Black" panose="020B0A04020102020204" pitchFamily="34" charset="0"/>
              </a:rPr>
              <a:t>: ПЕРЕВІРКА РІВНЯ ФІЗИЧНОЇ ПІДГОТОВКИ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033588" y="3495674"/>
            <a:ext cx="21535676" cy="89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spcBef>
                <a:spcPts val="6925"/>
              </a:spcBef>
              <a:spcAft>
                <a:spcPts val="420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Фізична підготовка кандидатів до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вступу на службу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поліцію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регулюється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наказом МВС України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№ 90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/>
            </a:r>
            <a:b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</a:b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від 09.02.2016.</a:t>
            </a:r>
          </a:p>
          <a:p>
            <a:pPr marL="12700">
              <a:spcAft>
                <a:spcPts val="3988"/>
              </a:spcAft>
            </a:pPr>
            <a:r>
              <a:rPr lang="uk-UA" sz="4900" b="1" dirty="0" smtClean="0">
                <a:solidFill>
                  <a:srgbClr val="222E63"/>
                </a:solidFill>
                <a:latin typeface="Calibri" pitchFamily="34" charset="0"/>
              </a:rPr>
              <a:t>Під час тестування кандидати здають нормативи:</a:t>
            </a:r>
          </a:p>
          <a:p>
            <a:pPr marL="12700">
              <a:lnSpc>
                <a:spcPts val="4050"/>
              </a:lnSpc>
            </a:pPr>
            <a:r>
              <a:rPr lang="uk-UA" sz="3400" b="1" u="sng" dirty="0" smtClean="0">
                <a:solidFill>
                  <a:srgbClr val="222E63"/>
                </a:solidFill>
                <a:latin typeface="Calibri" pitchFamily="34" charset="0"/>
              </a:rPr>
              <a:t>Чоловіки :</a:t>
            </a:r>
            <a:endParaRPr lang="uk-UA" sz="3400" b="1" u="sng" dirty="0">
              <a:solidFill>
                <a:srgbClr val="222E63"/>
              </a:solidFill>
              <a:latin typeface="Calibri" pitchFamily="34" charset="0"/>
            </a:endParaRP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комплексна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силова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вправа;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(або човниковий біг за умови, що тестування проходить при температурі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повітря</a:t>
            </a:r>
            <a:b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</a:b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від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-1</a:t>
            </a:r>
            <a:r>
              <a:rPr lang="uk-UA" sz="3400" baseline="30000" dirty="0" smtClean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С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до -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10 </a:t>
            </a:r>
            <a:r>
              <a:rPr lang="uk-UA" sz="3400" baseline="30000" dirty="0" smtClean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С);</a:t>
            </a: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4075"/>
              </a:lnSpc>
            </a:pPr>
            <a:r>
              <a:rPr lang="uk-UA" sz="3400" b="1" u="sng" dirty="0" smtClean="0">
                <a:solidFill>
                  <a:srgbClr val="222E63"/>
                </a:solidFill>
                <a:latin typeface="Calibri" pitchFamily="34" charset="0"/>
              </a:rPr>
              <a:t>Жінки :</a:t>
            </a:r>
            <a:endParaRPr lang="uk-UA" sz="3400" b="1" u="sng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4075"/>
              </a:lnSpc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- згинання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та розгинання рук в упорі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лежачи;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469900" lvl="0" indent="-457200">
              <a:lnSpc>
                <a:spcPts val="4050"/>
              </a:lnSpc>
              <a:buFontTx/>
              <a:buChar char="-"/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біг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(або човниковий біг за умови, що тестування проходить при температурі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повітря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від -1</a:t>
            </a:r>
            <a:r>
              <a:rPr lang="uk-UA" sz="3400" baseline="30000" dirty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 до -10 </a:t>
            </a:r>
            <a:r>
              <a:rPr lang="uk-UA" sz="3400" baseline="30000" dirty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С);</a:t>
            </a:r>
          </a:p>
          <a:p>
            <a:pPr marL="469900" indent="-457200">
              <a:lnSpc>
                <a:spcPts val="4075"/>
              </a:lnSpc>
              <a:spcAft>
                <a:spcPts val="2725"/>
              </a:spcAft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12700"/>
            <a:r>
              <a:rPr lang="uk-UA" sz="4400" b="1" dirty="0">
                <a:solidFill>
                  <a:srgbClr val="FF0000"/>
                </a:solidFill>
                <a:latin typeface="Calibri" pitchFamily="34" charset="0"/>
              </a:rPr>
              <a:t>Рівень фізичної підготовки має відповідати результату «задовільно» або вище за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кожним </a:t>
            </a:r>
            <a:r>
              <a:rPr lang="uk-UA" sz="4400" b="1" dirty="0">
                <a:solidFill>
                  <a:srgbClr val="FF0000"/>
                </a:solidFill>
                <a:latin typeface="Calibri" pitchFamily="34" charset="0"/>
              </a:rPr>
              <a:t>з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нормативів! </a:t>
            </a:r>
            <a:endParaRPr lang="uk-UA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800" y="49817"/>
            <a:ext cx="17986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37100" y="233264"/>
            <a:ext cx="16455900" cy="1579661"/>
          </a:xfrm>
          <a:prstGeom prst="rect">
            <a:avLst/>
          </a:prstGeom>
          <a:solidFill>
            <a:srgbClr val="152963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" sz="3400" dirty="0" smtClean="0">
              <a:solidFill>
                <a:srgbClr val="FFFFFF"/>
              </a:solidFill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3400" dirty="0" smtClean="0"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НОРМАТИВИ З ФІЗИЧНОЇ ПІДГОТОВКИ</a:t>
            </a:r>
            <a:endParaRPr lang="uk" sz="3400" dirty="0">
              <a:solidFill>
                <a:srgbClr val="FFFFFF"/>
              </a:solidFill>
              <a:latin typeface="Arial Black" panose="020B0A04020102020204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56671"/>
              </p:ext>
            </p:extLst>
          </p:nvPr>
        </p:nvGraphicFramePr>
        <p:xfrm>
          <a:off x="958747" y="2212182"/>
          <a:ext cx="22206054" cy="10910509"/>
        </p:xfrm>
        <a:graphic>
          <a:graphicData uri="http://schemas.openxmlformats.org/drawingml/2006/table">
            <a:tbl>
              <a:tblPr/>
              <a:tblGrid>
                <a:gridCol w="1182371"/>
                <a:gridCol w="6621277"/>
                <a:gridCol w="1182371"/>
                <a:gridCol w="1182371"/>
                <a:gridCol w="123868"/>
                <a:gridCol w="1013461"/>
                <a:gridCol w="123868"/>
                <a:gridCol w="1182371"/>
                <a:gridCol w="1182371"/>
                <a:gridCol w="1182371"/>
                <a:gridCol w="1182371"/>
                <a:gridCol w="1182371"/>
                <a:gridCol w="1182371"/>
                <a:gridCol w="1182371"/>
                <a:gridCol w="1249935"/>
                <a:gridCol w="1249935"/>
              </a:tblGrid>
              <a:tr h="604847"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з/п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Контрольна вправа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Нормативи, бали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Вікові групи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7900">
                <a:tc gridSpan="16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Чоловіки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Комплексна силова вправа (разів за 1 хв.)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1000 м (хв., 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3.55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4.05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Човниковий біг 10 х10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7900">
                <a:tc gridSpan="16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Жінки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Згинання та розгинання рук в упорі лежачи (разів)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1000 м (хв., 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Човниковий біг 10 х10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4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88" y="623934"/>
            <a:ext cx="17494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152650" y="881156"/>
            <a:ext cx="20319394" cy="1182594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207000">
              <a:spcAft>
                <a:spcPts val="3988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ПСИХОЛОГІЧНЕ ТЕСТУВАННЯ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242785" y="2465511"/>
            <a:ext cx="202295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188"/>
              </a:lnSpc>
              <a:spcBef>
                <a:spcPts val="3988"/>
              </a:spcBef>
              <a:spcAft>
                <a:spcPts val="210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Тестування особистісних характеристик (психологічний тест) проводиться з метою виявлення рис, типу характеру, стилю поведінки кандидата, визначення його емоційного стану, придатності до служби в умовах підвищеного психологічного навантаження. Складається з тесту та інтерв′ю за участю представників психологічної служби, підрозділу внутрішньої безпеки та представника служби, в яку відбирається кандидат.</a:t>
            </a:r>
          </a:p>
          <a:p>
            <a:pPr marL="25400" algn="just">
              <a:lnSpc>
                <a:spcPts val="3188"/>
              </a:lnSpc>
              <a:spcBef>
                <a:spcPts val="3988"/>
              </a:spcBef>
              <a:spcAft>
                <a:spcPts val="210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Результати психологічного тесту не впливають на рейтинг кандидата та мають рекомендаційний характер і враховуються поліцейською комісією при прийнятті рішення за результатами всіх етапів конкурсу. Психологічне 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тестування особистісних характеристик (психологічний тест) проводиться з метою виявлення рис, типу характеру, стилю поведінки кандидата, визначення його емоційного стану, придатності до служби в умовах підвищеного психологічного навантаження.</a:t>
            </a:r>
          </a:p>
          <a:p>
            <a:pPr marL="25400" algn="just">
              <a:spcAft>
                <a:spcPts val="600"/>
              </a:spcAft>
            </a:pP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188"/>
              </a:lnSpc>
              <a:spcAft>
                <a:spcPts val="4413"/>
              </a:spcAft>
            </a:pP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197590" y="7101629"/>
            <a:ext cx="20229513" cy="115999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90900">
              <a:spcBef>
                <a:spcPts val="4413"/>
              </a:spcBef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СПІВБЕСІДА З ПОЛІЦЕЙСЬКОЮ КОМІСІЄЮ</a:t>
            </a: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2226210" y="8010128"/>
            <a:ext cx="20229513" cy="39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Під 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час співбесіди поліцейська комісія спілкується з кандидатом, вивчає надані матеріали та результати попередніх етапів 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конкурсу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і рекомендує або не рекомендує кандидата на посади.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Кандидати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, рекомендовані поліцейською комісією до служби, включаються до рейтингу в межах кількості наявних вакансій. Рейтинг будується на результатах тестування загальних навичок, професійного тесту та оцінки рівня фізичної підготовки кандидатів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Інформація про переможців конкурсу публікується на сайті Національної поліції не пізніше наступного дня після підписання протоколу засідання поліцейської комісії.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412"/>
            <a:ext cx="6791400" cy="58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207224" y="1169368"/>
            <a:ext cx="181460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Для отримання будь-якої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додаткової інформації щодо майбутніх конкурсів на посади в поліції, 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Ви </a:t>
            </a:r>
            <a:r>
              <a:rPr lang="uk-UA" sz="4400" dirty="0">
                <a:solidFill>
                  <a:srgbClr val="222E63"/>
                </a:solidFill>
                <a:latin typeface="Calibri" pitchFamily="34" charset="0"/>
              </a:rPr>
              <a:t>можете </a:t>
            </a:r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звернутися за телефоном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(050) 383 99 96; </a:t>
            </a:r>
          </a:p>
          <a:p>
            <a:pPr marL="12700" algn="ctr"/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           (067) 523 10 90 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та </a:t>
            </a:r>
            <a:r>
              <a:rPr lang="uk-UA" sz="4400" dirty="0">
                <a:solidFill>
                  <a:srgbClr val="222E63"/>
                </a:solidFill>
                <a:latin typeface="Calibri" pitchFamily="34" charset="0"/>
              </a:rPr>
              <a:t>електронною адресою </a:t>
            </a:r>
            <a:r>
              <a:rPr lang="en-US" sz="5400" b="1" dirty="0">
                <a:solidFill>
                  <a:srgbClr val="245794"/>
                </a:solidFill>
                <a:latin typeface="+mn-lt"/>
              </a:rPr>
              <a:t>nabir.police.kg@gmail.com</a:t>
            </a:r>
            <a:r>
              <a:rPr lang="ru-RU" sz="5400" b="1" dirty="0" smtClean="0">
                <a:solidFill>
                  <a:srgbClr val="245794"/>
                </a:solidFill>
                <a:latin typeface="+mn-lt"/>
              </a:rPr>
              <a:t> </a:t>
            </a:r>
            <a:endParaRPr lang="uk-UA" sz="5400" b="1" dirty="0" smtClean="0">
              <a:solidFill>
                <a:srgbClr val="245794"/>
              </a:solidFill>
              <a:latin typeface="+mn-lt"/>
            </a:endParaRPr>
          </a:p>
          <a:p>
            <a:pPr marL="12700" algn="ctr"/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2388"/>
              </a:spcBef>
              <a:spcAft>
                <a:spcPts val="3575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0" y="10818440"/>
            <a:ext cx="24384000" cy="2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2388"/>
              </a:spcBef>
            </a:pPr>
            <a:endParaRPr lang="uk-UA" sz="3600" b="1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5207224" y="449288"/>
            <a:ext cx="17425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spcBef>
                <a:spcPts val="100"/>
              </a:spcBef>
              <a:spcAft>
                <a:spcPts val="100"/>
              </a:spcAft>
            </a:pPr>
            <a:r>
              <a:rPr lang="uk-UA" sz="4800" dirty="0" smtClean="0">
                <a:solidFill>
                  <a:srgbClr val="222E63"/>
                </a:solidFill>
                <a:latin typeface="Calibri" pitchFamily="34" charset="0"/>
              </a:rPr>
              <a:t>       </a:t>
            </a: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4800" b="1" dirty="0" smtClean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636440" y="5417840"/>
            <a:ext cx="224664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uk-UA" sz="3600" i="1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endParaRPr lang="uk-UA" sz="3600" i="1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r>
              <a:rPr lang="uk-UA" sz="6600" i="1" dirty="0" smtClean="0">
                <a:solidFill>
                  <a:srgbClr val="222E63"/>
                </a:solidFill>
                <a:latin typeface="Calibri" pitchFamily="34" charset="0"/>
              </a:rPr>
              <a:t>Адреса розташування </a:t>
            </a:r>
            <a:r>
              <a:rPr lang="uk-UA" sz="6600" b="1" i="1" dirty="0" smtClean="0">
                <a:solidFill>
                  <a:srgbClr val="222E63"/>
                </a:solidFill>
                <a:latin typeface="Calibri" pitchFamily="34" charset="0"/>
              </a:rPr>
              <a:t>поліцейської комісії та сектору організації відбору та проведення атестування поліцейських управління кадрового забезпечення ГУНП в Кіровоградській області: </a:t>
            </a:r>
          </a:p>
          <a:p>
            <a:pPr marL="12700" algn="ctr"/>
            <a:r>
              <a:rPr lang="uk-UA" sz="8000" b="1" dirty="0">
                <a:solidFill>
                  <a:srgbClr val="245794"/>
                </a:solidFill>
                <a:latin typeface="+mn-lt"/>
              </a:rPr>
              <a:t> м. Кропивницький, вул. В. Чміленка, 41.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81663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ПОСАДИ </a:t>
            </a:r>
          </a:p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СЛІЧОГО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41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здійснює досудове розслідування кримінальних правопорушень у межах визначеної підслідності</a:t>
            </a:r>
          </a:p>
          <a:p>
            <a:pPr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проводить слідчі (розшукові) дії, у тому числі негласні слідчі (розшукові) дії, інші процесуальні дії, відповідно до вимог КПК України</a:t>
            </a:r>
          </a:p>
          <a:p>
            <a:pPr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своєчасно реагує на заяви та повідомлення про вчинення злочину, бере участь у роботі слідчо-оперативних груп</a:t>
            </a:r>
            <a:endParaRPr lang="uk-UA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endParaRPr lang="uk-UA" sz="800" b="1" dirty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endParaRPr lang="uk-UA" sz="800" b="1" dirty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endParaRPr lang="uk-UA" sz="800" b="1" dirty="0">
              <a:solidFill>
                <a:schemeClr val="tx2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alibri" pitchFamily="34" charset="0"/>
              </a:rPr>
              <a:t>вища освіта освітнього ступеня (освітньо-кваліфікаційного рівня) бакалавра, спеціаліста, магістра за спеціальністю «Правознавство» та «</a:t>
            </a:r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</a:rPr>
              <a:t>Право»</a:t>
            </a:r>
            <a:endParaRPr lang="uk-UA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3"/>
            <a:ext cx="11365718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Calibri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• висока мотивація та орієнтація на якісні зміни в 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державі</a:t>
            </a:r>
            <a:endParaRPr lang="uk-UA" sz="28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аналітичні здібності, здатність систематизувати, узагальнювати інформацію, компетентність, комунікабельність</a:t>
            </a:r>
            <a:endParaRPr lang="uk-UA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неупередженість та порядність</a:t>
            </a:r>
            <a:endParaRPr lang="uk-UA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наполегливість, рішучість, стриманість, здатність швидко приймати рішення в умовах обмеженого часу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стійкість до стресу, емоційних та фізичних навантажень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вміння аргументовано висловлювати свою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думку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прагнення до розвитку та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самовдосконалення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досвід роботи з ПК (офісні програми, Інтернет) на рівні впевненого користувача</a:t>
            </a:r>
          </a:p>
          <a:p>
            <a:pPr marL="25400">
              <a:spcAft>
                <a:spcPts val="2525"/>
              </a:spcAft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зарплату  від  10 000 грн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24542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1003286"/>
            <a:ext cx="15643737" cy="1209893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</a:t>
            </a:r>
            <a:b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СЛІДЧИХ 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98408" y="2650311"/>
            <a:ext cx="9361331" cy="25151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Олександрія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слідчій Олександрійського відділу поліції   ГУНП 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67995" y="5405101"/>
            <a:ext cx="9049004" cy="2664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смт.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Вільшанка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слідчій Вільшанського відділення поліції Голованівського відділу поліції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 в області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855296" y="8442176"/>
            <a:ext cx="12343928" cy="25925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lnSpc>
                <a:spcPts val="3363"/>
              </a:lnSpc>
              <a:spcBef>
                <a:spcPts val="0"/>
              </a:spcBef>
            </a:pPr>
            <a:endParaRPr lang="uk-UA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22760" y="5201816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032560" y="2465513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Бобринець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слідчій Бобринецького відділення поліції Новоукраїнського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7279073" y="8658200"/>
            <a:ext cx="9737463" cy="21602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Петрове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слідчій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Петрівського відділення поліції Долинського відділу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ГУНП в області -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вакансія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5417840"/>
            <a:ext cx="8748972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Устинівка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слідчій Устинівського відділення поліції Долинського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86110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81663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ОПЕРУПОВНОВАЖЕНОГО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здійснення оперативно-розшукової діяльності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участь у здійсненні кримінальних проваджень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проведення розшукових, у тому числі гласних і негласних,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інших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процесуальних 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дій, відповідно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до вимог КПК України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розшук осіб, які переховуються від органів досудового розслідування, слідчого судді, суду, ухиляються від виконання кримінального покарання, пропали безвісті тощо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своєчасне реагування на заяви та звернення громадян</a:t>
            </a: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вища освіта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3"/>
            <a:ext cx="11365718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аналітичні здібності, здатність систематизувати, узагальнювати інформацію, компетентність, комунікабельність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неупередженість та порядність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наполегливість, рішучість, стриманість, здатність швидко приймати рішення в умовах обмеженого часу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стійкість до стресу, емоційних та фізичних навантажень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вміння аргументовано висловлювати свою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думку</a:t>
            </a:r>
            <a:endParaRPr lang="uk-UA" sz="2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прагнення до розвитку та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самовдосконалення</a:t>
            </a:r>
            <a:endParaRPr lang="uk-UA" sz="2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досвід роботи з ПК (офісні програми, Інтернет) на рівні впевненого користувача</a:t>
            </a:r>
          </a:p>
          <a:p>
            <a:pPr marL="25400">
              <a:spcAft>
                <a:spcPts val="2525"/>
              </a:spcAft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 10 000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84684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1003286"/>
            <a:ext cx="15643737" cy="1209893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ОПЕРУПОВНОВАЖЕНИХ 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4"/>
            <a:ext cx="9361331" cy="25151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Благовіщенське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оперуповноваженний Благовіщенського відділення поліції Гайворонського відділу поліції ГУНП в області 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78758" y="5417840"/>
            <a:ext cx="9049004" cy="2664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Гайворон </a:t>
            </a:r>
          </a:p>
          <a:p>
            <a:pPr marL="302382" lvl="0">
              <a:spcBef>
                <a:spcPts val="0"/>
              </a:spcBef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оперуповноваженний</a:t>
            </a: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Гайворонського відділу поліції ГУНП в області -    </a:t>
            </a:r>
            <a:r>
              <a:rPr lang="uk-UA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799512" y="8992766"/>
            <a:ext cx="9072525" cy="2088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мт. Петрове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оперуповноважений Петрівського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поліції Долинського відділу поліції ГУНП в області –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67858" y="5201815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190532" y="2411354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Вільшанка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оперуповноваженний Вільшанського відділення поліції Голованівського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195313" y="8442176"/>
            <a:ext cx="8582309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5417840"/>
            <a:ext cx="8748972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Устинівка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оперуповноваженний Устинівського відділення поліції Долинського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86110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81663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ПОСАДИ ДІЛЬНИЧНОГО </a:t>
            </a:r>
          </a:p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ОФІЦЕРА ПОЛІЦІЇ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поліцейська діяльність, орієнтовна на громаду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взаємодія з органами державної влади та місцевого самоврядування, населенням і громадськими формуваннями з охорони публічного порядку на закріпленій дільниці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здійснення профілактичної роботи, спрямованої на запобігання вчиненню кримінальних та інших правопорушень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здійснення провадження у справах про адміністративні правопорушення, прийняття рішень про застосування адміністративних стягнень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проведення перевірки за зверненнями громадян і посадових осіб та вжиття необхідних заходів щодо виконання вимог законодавства</a:t>
            </a: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вища освіта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3"/>
            <a:ext cx="11365718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аналітичні здібності, здатність систематизувати, узагальнювати інформацію, компетентність, комунікабельність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неупередженість та порядність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наполегливість, рішучість, стриманість, здатність швидко приймати рішення в умовах обмеженого часу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стійкість до стресу, емоційних та фізичних навантажень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вміння аргументовано висловлювати свою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думку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прагнення до розвитку та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самовдосконалення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досвід роботи з ПК (офісні програми, Інтернет) на рівні впевненого користувача</a:t>
            </a:r>
          </a:p>
          <a:p>
            <a:pPr marL="25400">
              <a:spcAft>
                <a:spcPts val="2525"/>
              </a:spcAft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 9000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82088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1003286"/>
            <a:ext cx="16129792" cy="1209893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ДІЛЬНИЧНИХ ОФІЦЕРІВ ПОЛІЦІЇ 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4"/>
            <a:ext cx="9361331" cy="25151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Гайворон </a:t>
            </a:r>
            <a:endParaRPr lang="uk-UA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поліції Гайвороського відділу поліції ГУНП 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78758" y="5057800"/>
            <a:ext cx="9049004" cy="3024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Долинська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Долинського відділу поліції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 в області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478758" y="8730208"/>
            <a:ext cx="9072525" cy="2088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22760" y="5201816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032560" y="2465513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Кропивницький 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вакансії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195313" y="8442176"/>
            <a:ext cx="8582309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5417840"/>
            <a:ext cx="8748972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Устинівка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Устинівського відділення поліції Долинського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27553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22164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ПОЛІЦЕЙСЬКОГО СЕКТОРУ РЕАГУВАННЯ ПАТРУЛЬНОЇ ПОЛІЦІЇ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швидке та ефективне реагування на правопорушення патрулювання визначеної території для забезпечення публічної безпеки і порядку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забезпечення безпеки дорожнього руху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контролю стану дорожньої інфраструктури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виїзд на виклики громадян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надання невідкладної допомоги громадянам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заходів, спрямованих на розкриття злочинів по гарячих слідах, а також протидія злочинності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превентивних заходів (перевірка осіб, що перебувають під адміністративним наглядом, перевірка власників зброї тощо)</a:t>
            </a:r>
          </a:p>
          <a:p>
            <a:pPr marL="25400">
              <a:buFont typeface="Arial" panose="020B0604020202020204" pitchFamily="34" charset="0"/>
              <a:buChar char="•"/>
            </a:pPr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 18 років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повна загальна середня освіта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правопорушення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відсутність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офіцерського військового чи спеціального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звання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н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аявність посвідчення </a:t>
            </a:r>
            <a:r>
              <a:rPr lang="uk-UA" sz="2800" smtClean="0">
                <a:solidFill>
                  <a:srgbClr val="1B416F"/>
                </a:solidFill>
                <a:latin typeface="Calibri" pitchFamily="34" charset="0"/>
              </a:rPr>
              <a:t>водія категорії В</a:t>
            </a:r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2"/>
            <a:ext cx="11365718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здатність швидко приймати рішення та діяти в екстремальних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ситуаціях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дисциплінованість, організованість, відповідальність,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комунікабельність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ввічливість, стриманість, прагнення допомагати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людям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вміння аргументовано висловлювати свою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думку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досвід роботи з ПК (офісні програми, Інтернет) на рівні впевненого користувача  </a:t>
            </a:r>
            <a:endParaRPr lang="ru-RU" sz="2800" dirty="0">
              <a:solidFill>
                <a:srgbClr val="1B416F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7300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49677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3432</Words>
  <Application>Microsoft Office PowerPoint</Application>
  <PresentationFormat>Произвольный</PresentationFormat>
  <Paragraphs>596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ДЕТАЛЬНИЙ ПЕРЕЛІК ВІДКРИТИХ ВАКАНСІЙ НА ПОСАДИ  СЛІДЧИХ В КІРОВОГРАДСЬКІЙ ОБЛАСТІ </vt:lpstr>
      <vt:lpstr>Презентация PowerPoint</vt:lpstr>
      <vt:lpstr>ДЕТАЛЬНИЙ ПЕРЕЛІК ВІДКРИТИХ ВАКАНСІЙ НА ПОСАДИ ОПЕРУПОВНОВАЖЕНИХ В КІРОВОГРАДСЬКІЙ ОБЛАСТІ </vt:lpstr>
      <vt:lpstr>Презентация PowerPoint</vt:lpstr>
      <vt:lpstr>ДЕТАЛЬНИЙ ПЕРЕЛІК ВІДКРИТИХ ВАКАНСІЙ НА ПОСАДИ ДІЛЬНИЧНИХ ОФІЦЕРІВ ПОЛІЦІЇ В КІРОВОГРАДСЬКІЙ ОБЛАСТІ </vt:lpstr>
      <vt:lpstr>Презентация PowerPoint</vt:lpstr>
      <vt:lpstr>ДЕТАЛЬНИЙ ПЕРЕЛІК ВІДКРИТИХ ВАКАНСІЙ НА ПОСАДИ ПОЛІЦЕЙСЬКИХ СЕКТОРІВ РЕАГУВАННЯ ПАТРУЛЬНОЇ ПОЛІЦІЇ  В КІРОВОГРАДСЬКІЙ ОБЛАСТІ </vt:lpstr>
      <vt:lpstr>Презентация PowerPoint</vt:lpstr>
      <vt:lpstr>ДЕТАЛЬНИЙ ПЕРЕЛІК ВІДКРИТИХ ВАКАНСІЙ  НА ПОСАДИ ПОЛІЦЕЙСЬКИХ ІЗОЛЯТОРІВ ТИМЧАСОВОГО ТРИМАННЯ  В КІРОВОГРАДСЬКІЙ ОБЛАСТІ </vt:lpstr>
      <vt:lpstr>Презентация PowerPoint</vt:lpstr>
      <vt:lpstr>ДЕТАЛЬНИЙ ПЕРЕЛІК ВІДКРИТИХ ВАКАНСІЙ НА ПОСАДИ ПОЛІЦЕЙСЬКИХ З ЛОГІСТИКИ, ОБЛІКУ ТА ЗБЕРЕЖЕННЯ РЕЧОВИХ ДОКАЗІВ І ОЗБРОЄННЯ В КІРОВОГРАДСЬКІЙ ОБЛАСТІ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Юрій О. Татенко</dc:creator>
  <cp:lastModifiedBy>Игорь</cp:lastModifiedBy>
  <cp:revision>378</cp:revision>
  <cp:lastPrinted>2017-11-13T14:08:28Z</cp:lastPrinted>
  <dcterms:modified xsi:type="dcterms:W3CDTF">2018-03-19T13:06:04Z</dcterms:modified>
</cp:coreProperties>
</file>